
<file path=[Content_Types].xml><?xml version="1.0" encoding="utf-8"?>
<Types xmlns="http://schemas.openxmlformats.org/package/2006/content-types">
  <Default Extension="xml" ContentType="application/xml"/>
  <Default Extension="wav" ContentType="audio/wav"/>
  <Default Extension="bin" ContentType="application/vnd.openxmlformats-officedocument.presentationml.printerSettings"/>
  <Default Extension="png" ContentType="image/png"/>
  <Default Extension="jpe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handoutMasterIdLst>
    <p:handoutMasterId r:id="rId17"/>
  </p:handoutMasterIdLst>
  <p:sldIdLst>
    <p:sldId id="257" r:id="rId2"/>
    <p:sldId id="280" r:id="rId3"/>
    <p:sldId id="286" r:id="rId4"/>
    <p:sldId id="287" r:id="rId5"/>
    <p:sldId id="288" r:id="rId6"/>
    <p:sldId id="264" r:id="rId7"/>
    <p:sldId id="265" r:id="rId8"/>
    <p:sldId id="266" r:id="rId9"/>
    <p:sldId id="289" r:id="rId10"/>
    <p:sldId id="271" r:id="rId11"/>
    <p:sldId id="290" r:id="rId12"/>
    <p:sldId id="272" r:id="rId13"/>
    <p:sldId id="273" r:id="rId14"/>
    <p:sldId id="274"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88FF"/>
    <a:srgbClr val="D6E542"/>
    <a:srgbClr val="FFED55"/>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12" autoAdjust="0"/>
    <p:restoredTop sz="94660"/>
  </p:normalViewPr>
  <p:slideViewPr>
    <p:cSldViewPr snapToGrid="0" snapToObjects="1">
      <p:cViewPr>
        <p:scale>
          <a:sx n="75" d="100"/>
          <a:sy n="75" d="100"/>
        </p:scale>
        <p:origin x="-2392" y="-59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handoutMaster" Target="handoutMasters/handoutMaster1.xml"/><Relationship Id="rId18" Type="http://schemas.openxmlformats.org/officeDocument/2006/relationships/printerSettings" Target="printerSettings/printerSettings1.bin"/><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A51B18C-4BE7-F745-AAE2-B377CF0E3F2D}" type="datetimeFigureOut">
              <a:rPr lang="en-US" smtClean="0"/>
              <a:pPr/>
              <a:t>8/15/14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B634233-8CC5-B442-9B08-5915087A0AE4}" type="slidenum">
              <a:rPr lang="en-US" smtClean="0"/>
              <a:pPr/>
              <a:t>‹#›</a:t>
            </a:fld>
            <a:endParaRPr lang="en-US"/>
          </a:p>
        </p:txBody>
      </p:sp>
    </p:spTree>
    <p:extLst>
      <p:ext uri="{BB962C8B-B14F-4D97-AF65-F5344CB8AC3E}">
        <p14:creationId xmlns:p14="http://schemas.microsoft.com/office/powerpoint/2010/main" val="258349438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90C5A77-0AB3-8F48-A071-1757A6C7E39D}" type="datetimeFigureOut">
              <a:rPr lang="en-US" smtClean="0"/>
              <a:pPr/>
              <a:t>8/15/14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4B1A6F8-78E1-4946-B440-1327EEA603C8}" type="slidenum">
              <a:rPr lang="en-US" smtClean="0"/>
              <a:pPr/>
              <a:t>‹#›</a:t>
            </a:fld>
            <a:endParaRPr lang="en-US"/>
          </a:p>
        </p:txBody>
      </p:sp>
    </p:spTree>
    <p:extLst>
      <p:ext uri="{BB962C8B-B14F-4D97-AF65-F5344CB8AC3E}">
        <p14:creationId xmlns:p14="http://schemas.microsoft.com/office/powerpoint/2010/main" val="410485805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B1A6F8-78E1-4946-B440-1327EEA603C8}"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B1A6F8-78E1-4946-B440-1327EEA603C8}"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B1A6F8-78E1-4946-B440-1327EEA603C8}"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14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B1A6F8-78E1-4946-B440-1327EEA603C8}"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B1A6F8-78E1-4946-B440-1327EEA603C8}"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B1A6F8-78E1-4946-B440-1327EEA603C8}"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B1A6F8-78E1-4946-B440-1327EEA603C8}"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B1A6F8-78E1-4946-B440-1327EEA603C8}"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B1A6F8-78E1-4946-B440-1327EEA603C8}"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B1A6F8-78E1-4946-B440-1327EEA603C8}"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B1A6F8-78E1-4946-B440-1327EEA603C8}"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41C6992-26DA-4011-9FE9-C1B03ED523EE}" type="datetime1">
              <a:rPr lang="en-US" smtClean="0"/>
              <a:t>8/15/14</a:t>
            </a:fld>
            <a:endParaRPr lang="en-US"/>
          </a:p>
        </p:txBody>
      </p:sp>
      <p:sp>
        <p:nvSpPr>
          <p:cNvPr id="5" name="Footer Placeholder 4"/>
          <p:cNvSpPr>
            <a:spLocks noGrp="1"/>
          </p:cNvSpPr>
          <p:nvPr>
            <p:ph type="ftr" sz="quarter" idx="11"/>
          </p:nvPr>
        </p:nvSpPr>
        <p:spPr/>
        <p:txBody>
          <a:bodyPr/>
          <a:lstStyle/>
          <a:p>
            <a:r>
              <a:rPr lang="en-US" smtClean="0"/>
              <a:t>5th Grade Module 2 – Lesson 18</a:t>
            </a:r>
            <a:endParaRPr lang="en-US"/>
          </a:p>
        </p:txBody>
      </p:sp>
      <p:sp>
        <p:nvSpPr>
          <p:cNvPr id="6" name="Slide Number Placeholder 5"/>
          <p:cNvSpPr>
            <a:spLocks noGrp="1"/>
          </p:cNvSpPr>
          <p:nvPr>
            <p:ph type="sldNum" sz="quarter" idx="12"/>
          </p:nvPr>
        </p:nvSpPr>
        <p:spPr/>
        <p:txBody>
          <a:bodyPr/>
          <a:lstStyle/>
          <a:p>
            <a:fld id="{A74AD268-2876-9B40-86FC-668E651BA2EB}" type="slidenum">
              <a:rPr lang="en-US" smtClean="0"/>
              <a:pPr/>
              <a:t>‹#›</a:t>
            </a:fld>
            <a:endParaRPr lang="en-US"/>
          </a:p>
        </p:txBody>
      </p:sp>
    </p:spTree>
    <p:extLst>
      <p:ext uri="{BB962C8B-B14F-4D97-AF65-F5344CB8AC3E}">
        <p14:creationId xmlns:p14="http://schemas.microsoft.com/office/powerpoint/2010/main" val="33812900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4280E8-087B-4C19-AA75-60A3957E8DDF}" type="datetime1">
              <a:rPr lang="en-US" smtClean="0"/>
              <a:t>8/15/14</a:t>
            </a:fld>
            <a:endParaRPr lang="en-US"/>
          </a:p>
        </p:txBody>
      </p:sp>
      <p:sp>
        <p:nvSpPr>
          <p:cNvPr id="5" name="Footer Placeholder 4"/>
          <p:cNvSpPr>
            <a:spLocks noGrp="1"/>
          </p:cNvSpPr>
          <p:nvPr>
            <p:ph type="ftr" sz="quarter" idx="11"/>
          </p:nvPr>
        </p:nvSpPr>
        <p:spPr/>
        <p:txBody>
          <a:bodyPr/>
          <a:lstStyle/>
          <a:p>
            <a:r>
              <a:rPr lang="en-US" smtClean="0"/>
              <a:t>5th Grade Module 2 – Lesson 18</a:t>
            </a:r>
            <a:endParaRPr lang="en-US"/>
          </a:p>
        </p:txBody>
      </p:sp>
      <p:sp>
        <p:nvSpPr>
          <p:cNvPr id="6" name="Slide Number Placeholder 5"/>
          <p:cNvSpPr>
            <a:spLocks noGrp="1"/>
          </p:cNvSpPr>
          <p:nvPr>
            <p:ph type="sldNum" sz="quarter" idx="12"/>
          </p:nvPr>
        </p:nvSpPr>
        <p:spPr/>
        <p:txBody>
          <a:bodyPr/>
          <a:lstStyle/>
          <a:p>
            <a:fld id="{A74AD268-2876-9B40-86FC-668E651BA2EB}" type="slidenum">
              <a:rPr lang="en-US" smtClean="0"/>
              <a:pPr/>
              <a:t>‹#›</a:t>
            </a:fld>
            <a:endParaRPr lang="en-US"/>
          </a:p>
        </p:txBody>
      </p:sp>
    </p:spTree>
    <p:extLst>
      <p:ext uri="{BB962C8B-B14F-4D97-AF65-F5344CB8AC3E}">
        <p14:creationId xmlns:p14="http://schemas.microsoft.com/office/powerpoint/2010/main" val="16633267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7DF582-570C-4BA7-B3CE-40EE3C6CDE51}" type="datetime1">
              <a:rPr lang="en-US" smtClean="0"/>
              <a:t>8/15/14</a:t>
            </a:fld>
            <a:endParaRPr lang="en-US"/>
          </a:p>
        </p:txBody>
      </p:sp>
      <p:sp>
        <p:nvSpPr>
          <p:cNvPr id="5" name="Footer Placeholder 4"/>
          <p:cNvSpPr>
            <a:spLocks noGrp="1"/>
          </p:cNvSpPr>
          <p:nvPr>
            <p:ph type="ftr" sz="quarter" idx="11"/>
          </p:nvPr>
        </p:nvSpPr>
        <p:spPr/>
        <p:txBody>
          <a:bodyPr/>
          <a:lstStyle/>
          <a:p>
            <a:r>
              <a:rPr lang="en-US" smtClean="0"/>
              <a:t>5th Grade Module 2 – Lesson 18</a:t>
            </a:r>
            <a:endParaRPr lang="en-US"/>
          </a:p>
        </p:txBody>
      </p:sp>
      <p:sp>
        <p:nvSpPr>
          <p:cNvPr id="6" name="Slide Number Placeholder 5"/>
          <p:cNvSpPr>
            <a:spLocks noGrp="1"/>
          </p:cNvSpPr>
          <p:nvPr>
            <p:ph type="sldNum" sz="quarter" idx="12"/>
          </p:nvPr>
        </p:nvSpPr>
        <p:spPr/>
        <p:txBody>
          <a:bodyPr/>
          <a:lstStyle/>
          <a:p>
            <a:fld id="{A74AD268-2876-9B40-86FC-668E651BA2EB}" type="slidenum">
              <a:rPr lang="en-US" smtClean="0"/>
              <a:pPr/>
              <a:t>‹#›</a:t>
            </a:fld>
            <a:endParaRPr lang="en-US"/>
          </a:p>
        </p:txBody>
      </p:sp>
    </p:spTree>
    <p:extLst>
      <p:ext uri="{BB962C8B-B14F-4D97-AF65-F5344CB8AC3E}">
        <p14:creationId xmlns:p14="http://schemas.microsoft.com/office/powerpoint/2010/main" val="37216877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660B7B-4405-4D1A-8023-5C2E19B342D5}" type="datetime1">
              <a:rPr lang="en-US" smtClean="0"/>
              <a:t>8/15/14</a:t>
            </a:fld>
            <a:endParaRPr lang="en-US"/>
          </a:p>
        </p:txBody>
      </p:sp>
      <p:sp>
        <p:nvSpPr>
          <p:cNvPr id="5" name="Footer Placeholder 4"/>
          <p:cNvSpPr>
            <a:spLocks noGrp="1"/>
          </p:cNvSpPr>
          <p:nvPr>
            <p:ph type="ftr" sz="quarter" idx="11"/>
          </p:nvPr>
        </p:nvSpPr>
        <p:spPr/>
        <p:txBody>
          <a:bodyPr/>
          <a:lstStyle/>
          <a:p>
            <a:r>
              <a:rPr lang="en-US" smtClean="0"/>
              <a:t>5th Grade Module 2 – Lesson 18</a:t>
            </a:r>
            <a:endParaRPr lang="en-US"/>
          </a:p>
        </p:txBody>
      </p:sp>
      <p:sp>
        <p:nvSpPr>
          <p:cNvPr id="6" name="Slide Number Placeholder 5"/>
          <p:cNvSpPr>
            <a:spLocks noGrp="1"/>
          </p:cNvSpPr>
          <p:nvPr>
            <p:ph type="sldNum" sz="quarter" idx="12"/>
          </p:nvPr>
        </p:nvSpPr>
        <p:spPr/>
        <p:txBody>
          <a:bodyPr/>
          <a:lstStyle/>
          <a:p>
            <a:fld id="{A74AD268-2876-9B40-86FC-668E651BA2EB}" type="slidenum">
              <a:rPr lang="en-US" smtClean="0"/>
              <a:pPr/>
              <a:t>‹#›</a:t>
            </a:fld>
            <a:endParaRPr lang="en-US"/>
          </a:p>
        </p:txBody>
      </p:sp>
    </p:spTree>
    <p:extLst>
      <p:ext uri="{BB962C8B-B14F-4D97-AF65-F5344CB8AC3E}">
        <p14:creationId xmlns:p14="http://schemas.microsoft.com/office/powerpoint/2010/main" val="5026206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8D6827-09D5-436C-9977-79AABC6F3670}" type="datetime1">
              <a:rPr lang="en-US" smtClean="0"/>
              <a:t>8/15/14</a:t>
            </a:fld>
            <a:endParaRPr lang="en-US"/>
          </a:p>
        </p:txBody>
      </p:sp>
      <p:sp>
        <p:nvSpPr>
          <p:cNvPr id="5" name="Footer Placeholder 4"/>
          <p:cNvSpPr>
            <a:spLocks noGrp="1"/>
          </p:cNvSpPr>
          <p:nvPr>
            <p:ph type="ftr" sz="quarter" idx="11"/>
          </p:nvPr>
        </p:nvSpPr>
        <p:spPr/>
        <p:txBody>
          <a:bodyPr/>
          <a:lstStyle/>
          <a:p>
            <a:r>
              <a:rPr lang="en-US" smtClean="0"/>
              <a:t>5th Grade Module 2 – Lesson 18</a:t>
            </a:r>
            <a:endParaRPr lang="en-US"/>
          </a:p>
        </p:txBody>
      </p:sp>
      <p:sp>
        <p:nvSpPr>
          <p:cNvPr id="6" name="Slide Number Placeholder 5"/>
          <p:cNvSpPr>
            <a:spLocks noGrp="1"/>
          </p:cNvSpPr>
          <p:nvPr>
            <p:ph type="sldNum" sz="quarter" idx="12"/>
          </p:nvPr>
        </p:nvSpPr>
        <p:spPr/>
        <p:txBody>
          <a:bodyPr/>
          <a:lstStyle/>
          <a:p>
            <a:fld id="{A74AD268-2876-9B40-86FC-668E651BA2EB}" type="slidenum">
              <a:rPr lang="en-US" smtClean="0"/>
              <a:pPr/>
              <a:t>‹#›</a:t>
            </a:fld>
            <a:endParaRPr lang="en-US"/>
          </a:p>
        </p:txBody>
      </p:sp>
    </p:spTree>
    <p:extLst>
      <p:ext uri="{BB962C8B-B14F-4D97-AF65-F5344CB8AC3E}">
        <p14:creationId xmlns:p14="http://schemas.microsoft.com/office/powerpoint/2010/main" val="17512673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91CC0F-1277-4437-8CE8-19B8E09B8F27}" type="datetime1">
              <a:rPr lang="en-US" smtClean="0"/>
              <a:t>8/15/14</a:t>
            </a:fld>
            <a:endParaRPr lang="en-US"/>
          </a:p>
        </p:txBody>
      </p:sp>
      <p:sp>
        <p:nvSpPr>
          <p:cNvPr id="6" name="Footer Placeholder 5"/>
          <p:cNvSpPr>
            <a:spLocks noGrp="1"/>
          </p:cNvSpPr>
          <p:nvPr>
            <p:ph type="ftr" sz="quarter" idx="11"/>
          </p:nvPr>
        </p:nvSpPr>
        <p:spPr/>
        <p:txBody>
          <a:bodyPr/>
          <a:lstStyle/>
          <a:p>
            <a:r>
              <a:rPr lang="en-US" smtClean="0"/>
              <a:t>5th Grade Module 2 – Lesson 18</a:t>
            </a:r>
            <a:endParaRPr lang="en-US"/>
          </a:p>
        </p:txBody>
      </p:sp>
      <p:sp>
        <p:nvSpPr>
          <p:cNvPr id="7" name="Slide Number Placeholder 6"/>
          <p:cNvSpPr>
            <a:spLocks noGrp="1"/>
          </p:cNvSpPr>
          <p:nvPr>
            <p:ph type="sldNum" sz="quarter" idx="12"/>
          </p:nvPr>
        </p:nvSpPr>
        <p:spPr/>
        <p:txBody>
          <a:bodyPr/>
          <a:lstStyle/>
          <a:p>
            <a:fld id="{A74AD268-2876-9B40-86FC-668E651BA2EB}" type="slidenum">
              <a:rPr lang="en-US" smtClean="0"/>
              <a:pPr/>
              <a:t>‹#›</a:t>
            </a:fld>
            <a:endParaRPr lang="en-US"/>
          </a:p>
        </p:txBody>
      </p:sp>
    </p:spTree>
    <p:extLst>
      <p:ext uri="{BB962C8B-B14F-4D97-AF65-F5344CB8AC3E}">
        <p14:creationId xmlns:p14="http://schemas.microsoft.com/office/powerpoint/2010/main" val="771204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83A3062-F150-475F-8E55-77CB4A1B2F9F}" type="datetime1">
              <a:rPr lang="en-US" smtClean="0"/>
              <a:t>8/15/14</a:t>
            </a:fld>
            <a:endParaRPr lang="en-US"/>
          </a:p>
        </p:txBody>
      </p:sp>
      <p:sp>
        <p:nvSpPr>
          <p:cNvPr id="8" name="Footer Placeholder 7"/>
          <p:cNvSpPr>
            <a:spLocks noGrp="1"/>
          </p:cNvSpPr>
          <p:nvPr>
            <p:ph type="ftr" sz="quarter" idx="11"/>
          </p:nvPr>
        </p:nvSpPr>
        <p:spPr/>
        <p:txBody>
          <a:bodyPr/>
          <a:lstStyle/>
          <a:p>
            <a:r>
              <a:rPr lang="en-US" smtClean="0"/>
              <a:t>5th Grade Module 2 – Lesson 18</a:t>
            </a:r>
            <a:endParaRPr lang="en-US"/>
          </a:p>
        </p:txBody>
      </p:sp>
      <p:sp>
        <p:nvSpPr>
          <p:cNvPr id="9" name="Slide Number Placeholder 8"/>
          <p:cNvSpPr>
            <a:spLocks noGrp="1"/>
          </p:cNvSpPr>
          <p:nvPr>
            <p:ph type="sldNum" sz="quarter" idx="12"/>
          </p:nvPr>
        </p:nvSpPr>
        <p:spPr/>
        <p:txBody>
          <a:bodyPr/>
          <a:lstStyle/>
          <a:p>
            <a:fld id="{A74AD268-2876-9B40-86FC-668E651BA2EB}" type="slidenum">
              <a:rPr lang="en-US" smtClean="0"/>
              <a:pPr/>
              <a:t>‹#›</a:t>
            </a:fld>
            <a:endParaRPr lang="en-US"/>
          </a:p>
        </p:txBody>
      </p:sp>
    </p:spTree>
    <p:extLst>
      <p:ext uri="{BB962C8B-B14F-4D97-AF65-F5344CB8AC3E}">
        <p14:creationId xmlns:p14="http://schemas.microsoft.com/office/powerpoint/2010/main" val="6720768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35569FF-A7CB-441A-AD94-75C448838728}" type="datetime1">
              <a:rPr lang="en-US" smtClean="0"/>
              <a:t>8/15/14</a:t>
            </a:fld>
            <a:endParaRPr lang="en-US"/>
          </a:p>
        </p:txBody>
      </p:sp>
      <p:sp>
        <p:nvSpPr>
          <p:cNvPr id="4" name="Footer Placeholder 3"/>
          <p:cNvSpPr>
            <a:spLocks noGrp="1"/>
          </p:cNvSpPr>
          <p:nvPr>
            <p:ph type="ftr" sz="quarter" idx="11"/>
          </p:nvPr>
        </p:nvSpPr>
        <p:spPr/>
        <p:txBody>
          <a:bodyPr/>
          <a:lstStyle/>
          <a:p>
            <a:r>
              <a:rPr lang="en-US" smtClean="0"/>
              <a:t>5th Grade Module 2 – Lesson 18</a:t>
            </a:r>
            <a:endParaRPr lang="en-US"/>
          </a:p>
        </p:txBody>
      </p:sp>
      <p:sp>
        <p:nvSpPr>
          <p:cNvPr id="5" name="Slide Number Placeholder 4"/>
          <p:cNvSpPr>
            <a:spLocks noGrp="1"/>
          </p:cNvSpPr>
          <p:nvPr>
            <p:ph type="sldNum" sz="quarter" idx="12"/>
          </p:nvPr>
        </p:nvSpPr>
        <p:spPr/>
        <p:txBody>
          <a:bodyPr/>
          <a:lstStyle/>
          <a:p>
            <a:fld id="{A74AD268-2876-9B40-86FC-668E651BA2EB}" type="slidenum">
              <a:rPr lang="en-US" smtClean="0"/>
              <a:pPr/>
              <a:t>‹#›</a:t>
            </a:fld>
            <a:endParaRPr lang="en-US"/>
          </a:p>
        </p:txBody>
      </p:sp>
    </p:spTree>
    <p:extLst>
      <p:ext uri="{BB962C8B-B14F-4D97-AF65-F5344CB8AC3E}">
        <p14:creationId xmlns:p14="http://schemas.microsoft.com/office/powerpoint/2010/main" val="15937404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30AF89-EDF2-4A29-AFE9-AD6509D01686}" type="datetime1">
              <a:rPr lang="en-US" smtClean="0"/>
              <a:t>8/15/14</a:t>
            </a:fld>
            <a:endParaRPr lang="en-US"/>
          </a:p>
        </p:txBody>
      </p:sp>
      <p:sp>
        <p:nvSpPr>
          <p:cNvPr id="3" name="Footer Placeholder 2"/>
          <p:cNvSpPr>
            <a:spLocks noGrp="1"/>
          </p:cNvSpPr>
          <p:nvPr>
            <p:ph type="ftr" sz="quarter" idx="11"/>
          </p:nvPr>
        </p:nvSpPr>
        <p:spPr/>
        <p:txBody>
          <a:bodyPr/>
          <a:lstStyle/>
          <a:p>
            <a:r>
              <a:rPr lang="en-US" smtClean="0"/>
              <a:t>5th Grade Module 2 – Lesson 18</a:t>
            </a:r>
            <a:endParaRPr lang="en-US"/>
          </a:p>
        </p:txBody>
      </p:sp>
      <p:sp>
        <p:nvSpPr>
          <p:cNvPr id="4" name="Slide Number Placeholder 3"/>
          <p:cNvSpPr>
            <a:spLocks noGrp="1"/>
          </p:cNvSpPr>
          <p:nvPr>
            <p:ph type="sldNum" sz="quarter" idx="12"/>
          </p:nvPr>
        </p:nvSpPr>
        <p:spPr/>
        <p:txBody>
          <a:bodyPr/>
          <a:lstStyle/>
          <a:p>
            <a:fld id="{A74AD268-2876-9B40-86FC-668E651BA2EB}" type="slidenum">
              <a:rPr lang="en-US" smtClean="0"/>
              <a:pPr/>
              <a:t>‹#›</a:t>
            </a:fld>
            <a:endParaRPr lang="en-US"/>
          </a:p>
        </p:txBody>
      </p:sp>
    </p:spTree>
    <p:extLst>
      <p:ext uri="{BB962C8B-B14F-4D97-AF65-F5344CB8AC3E}">
        <p14:creationId xmlns:p14="http://schemas.microsoft.com/office/powerpoint/2010/main" val="35389361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FF014E-56AA-4B4E-9763-AD22E2F5B13F}" type="datetime1">
              <a:rPr lang="en-US" smtClean="0"/>
              <a:t>8/15/14</a:t>
            </a:fld>
            <a:endParaRPr lang="en-US"/>
          </a:p>
        </p:txBody>
      </p:sp>
      <p:sp>
        <p:nvSpPr>
          <p:cNvPr id="6" name="Footer Placeholder 5"/>
          <p:cNvSpPr>
            <a:spLocks noGrp="1"/>
          </p:cNvSpPr>
          <p:nvPr>
            <p:ph type="ftr" sz="quarter" idx="11"/>
          </p:nvPr>
        </p:nvSpPr>
        <p:spPr/>
        <p:txBody>
          <a:bodyPr/>
          <a:lstStyle/>
          <a:p>
            <a:r>
              <a:rPr lang="en-US" smtClean="0"/>
              <a:t>5th Grade Module 2 – Lesson 18</a:t>
            </a:r>
            <a:endParaRPr lang="en-US"/>
          </a:p>
        </p:txBody>
      </p:sp>
      <p:sp>
        <p:nvSpPr>
          <p:cNvPr id="7" name="Slide Number Placeholder 6"/>
          <p:cNvSpPr>
            <a:spLocks noGrp="1"/>
          </p:cNvSpPr>
          <p:nvPr>
            <p:ph type="sldNum" sz="quarter" idx="12"/>
          </p:nvPr>
        </p:nvSpPr>
        <p:spPr/>
        <p:txBody>
          <a:bodyPr/>
          <a:lstStyle/>
          <a:p>
            <a:fld id="{A74AD268-2876-9B40-86FC-668E651BA2EB}" type="slidenum">
              <a:rPr lang="en-US" smtClean="0"/>
              <a:pPr/>
              <a:t>‹#›</a:t>
            </a:fld>
            <a:endParaRPr lang="en-US"/>
          </a:p>
        </p:txBody>
      </p:sp>
    </p:spTree>
    <p:extLst>
      <p:ext uri="{BB962C8B-B14F-4D97-AF65-F5344CB8AC3E}">
        <p14:creationId xmlns:p14="http://schemas.microsoft.com/office/powerpoint/2010/main" val="25898371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9B7E2A8-CB83-4FA7-8F18-1C0BE87EA440}" type="datetime1">
              <a:rPr lang="en-US" smtClean="0"/>
              <a:t>8/15/14</a:t>
            </a:fld>
            <a:endParaRPr lang="en-US"/>
          </a:p>
        </p:txBody>
      </p:sp>
      <p:sp>
        <p:nvSpPr>
          <p:cNvPr id="6" name="Footer Placeholder 5"/>
          <p:cNvSpPr>
            <a:spLocks noGrp="1"/>
          </p:cNvSpPr>
          <p:nvPr>
            <p:ph type="ftr" sz="quarter" idx="11"/>
          </p:nvPr>
        </p:nvSpPr>
        <p:spPr/>
        <p:txBody>
          <a:bodyPr/>
          <a:lstStyle/>
          <a:p>
            <a:r>
              <a:rPr lang="en-US" smtClean="0"/>
              <a:t>5th Grade Module 2 – Lesson 18</a:t>
            </a:r>
            <a:endParaRPr lang="en-US"/>
          </a:p>
        </p:txBody>
      </p:sp>
      <p:sp>
        <p:nvSpPr>
          <p:cNvPr id="7" name="Slide Number Placeholder 6"/>
          <p:cNvSpPr>
            <a:spLocks noGrp="1"/>
          </p:cNvSpPr>
          <p:nvPr>
            <p:ph type="sldNum" sz="quarter" idx="12"/>
          </p:nvPr>
        </p:nvSpPr>
        <p:spPr/>
        <p:txBody>
          <a:bodyPr/>
          <a:lstStyle/>
          <a:p>
            <a:fld id="{A74AD268-2876-9B40-86FC-668E651BA2EB}" type="slidenum">
              <a:rPr lang="en-US" smtClean="0"/>
              <a:pPr/>
              <a:t>‹#›</a:t>
            </a:fld>
            <a:endParaRPr lang="en-US"/>
          </a:p>
        </p:txBody>
      </p:sp>
    </p:spTree>
    <p:extLst>
      <p:ext uri="{BB962C8B-B14F-4D97-AF65-F5344CB8AC3E}">
        <p14:creationId xmlns:p14="http://schemas.microsoft.com/office/powerpoint/2010/main" val="418903120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C88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BA8D53-2FD2-4607-A512-7E4EB66A4DBF}" type="datetime1">
              <a:rPr lang="en-US" smtClean="0"/>
              <a:t>8/15/14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5th Grade Module 2 – Lesson 18</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4AD268-2876-9B40-86FC-668E651BA2EB}" type="slidenum">
              <a:rPr lang="en-US" smtClean="0"/>
              <a:pPr/>
              <a:t>‹#›</a:t>
            </a:fld>
            <a:endParaRPr lang="en-US"/>
          </a:p>
        </p:txBody>
      </p:sp>
    </p:spTree>
    <p:extLst>
      <p:ext uri="{BB962C8B-B14F-4D97-AF65-F5344CB8AC3E}">
        <p14:creationId xmlns:p14="http://schemas.microsoft.com/office/powerpoint/2010/main" val="10538999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audio" Target="../media/audio1.wav"/><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53741" y="513628"/>
            <a:ext cx="7999512" cy="2904899"/>
          </a:xfrm>
        </p:spPr>
        <p:style>
          <a:lnRef idx="2">
            <a:schemeClr val="accent2"/>
          </a:lnRef>
          <a:fillRef idx="1">
            <a:schemeClr val="lt1"/>
          </a:fillRef>
          <a:effectRef idx="0">
            <a:schemeClr val="accent2"/>
          </a:effectRef>
          <a:fontRef idx="minor">
            <a:schemeClr val="dk1"/>
          </a:fontRef>
        </p:style>
        <p:txBody>
          <a:bodyPr>
            <a:normAutofit/>
          </a:bodyPr>
          <a:lstStyle/>
          <a:p>
            <a:r>
              <a:rPr lang="en-US" sz="3600" dirty="0" smtClean="0">
                <a:latin typeface="Century Gothic" pitchFamily="34" charset="0"/>
              </a:rPr>
              <a:t>Lesson 21: I can divide two and three digit dividends by two digit divisors with single digit quotients and make connections to a written method.</a:t>
            </a:r>
            <a:endParaRPr lang="en-US" sz="3600" dirty="0">
              <a:latin typeface="Century Gothic" pitchFamily="34" charset="0"/>
            </a:endParaRPr>
          </a:p>
        </p:txBody>
      </p:sp>
      <p:sp>
        <p:nvSpPr>
          <p:cNvPr id="4" name="Footer Placeholder 3"/>
          <p:cNvSpPr>
            <a:spLocks noGrp="1"/>
          </p:cNvSpPr>
          <p:nvPr>
            <p:ph type="ftr" sz="quarter" idx="11"/>
          </p:nvPr>
        </p:nvSpPr>
        <p:spPr/>
        <p:txBody>
          <a:bodyPr/>
          <a:lstStyle/>
          <a:p>
            <a:r>
              <a:rPr lang="en-US" dirty="0" smtClean="0"/>
              <a:t>5th Grade Module 2 – Lesson 21</a:t>
            </a:r>
          </a:p>
        </p:txBody>
      </p:sp>
      <p:pic>
        <p:nvPicPr>
          <p:cNvPr id="37890" name="Picture 2" descr="http://content.mycutegraphics.com/graphics/math/kid-holding-math-division-sign.png"/>
          <p:cNvPicPr>
            <a:picLocks noChangeAspect="1" noChangeArrowheads="1"/>
          </p:cNvPicPr>
          <p:nvPr/>
        </p:nvPicPr>
        <p:blipFill>
          <a:blip r:embed="rId3"/>
          <a:srcRect/>
          <a:stretch>
            <a:fillRect/>
          </a:stretch>
        </p:blipFill>
        <p:spPr bwMode="auto">
          <a:xfrm>
            <a:off x="6566100" y="2809586"/>
            <a:ext cx="1781264" cy="3546764"/>
          </a:xfrm>
          <a:prstGeom prst="rect">
            <a:avLst/>
          </a:prstGeom>
          <a:noFill/>
        </p:spPr>
      </p:pic>
    </p:spTree>
    <p:extLst>
      <p:ext uri="{BB962C8B-B14F-4D97-AF65-F5344CB8AC3E}">
        <p14:creationId xmlns:p14="http://schemas.microsoft.com/office/powerpoint/2010/main" val="2482802145"/>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5th Grade Module 2 – Lesson 21</a:t>
            </a:r>
            <a:endParaRPr lang="en-US"/>
          </a:p>
        </p:txBody>
      </p:sp>
      <p:sp>
        <p:nvSpPr>
          <p:cNvPr id="6" name="TextBox 5"/>
          <p:cNvSpPr txBox="1"/>
          <p:nvPr/>
        </p:nvSpPr>
        <p:spPr>
          <a:xfrm>
            <a:off x="1647465" y="984005"/>
            <a:ext cx="6099296" cy="830997"/>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pPr algn="ctr"/>
            <a:r>
              <a:rPr lang="en-US" sz="2400" b="1" dirty="0" smtClean="0"/>
              <a:t>Work independently to estimate the quotient.  </a:t>
            </a:r>
          </a:p>
          <a:p>
            <a:pPr algn="ctr"/>
            <a:r>
              <a:rPr lang="en-US" sz="2400" b="1" dirty="0" smtClean="0"/>
              <a:t>Check your work with your partner.</a:t>
            </a:r>
            <a:endParaRPr lang="en-US" sz="2400" b="1" dirty="0"/>
          </a:p>
        </p:txBody>
      </p:sp>
      <p:sp>
        <p:nvSpPr>
          <p:cNvPr id="7" name="TextBox 6"/>
          <p:cNvSpPr txBox="1"/>
          <p:nvPr/>
        </p:nvSpPr>
        <p:spPr>
          <a:xfrm>
            <a:off x="1247039" y="1979451"/>
            <a:ext cx="6692824" cy="4524316"/>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lstStyle/>
          <a:p>
            <a:r>
              <a:rPr lang="en-US" dirty="0" smtClean="0"/>
              <a:t>Solution (use ink tools):</a:t>
            </a:r>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p:txBody>
      </p:sp>
      <p:sp>
        <p:nvSpPr>
          <p:cNvPr id="8" name="Rounded Rectangle 7"/>
          <p:cNvSpPr/>
          <p:nvPr/>
        </p:nvSpPr>
        <p:spPr>
          <a:xfrm>
            <a:off x="2748822" y="172493"/>
            <a:ext cx="3877524" cy="62930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4000" b="1" dirty="0" smtClean="0"/>
              <a:t>369 ÷ 46</a:t>
            </a:r>
            <a:endParaRPr lang="en-US" sz="4000" b="1" dirty="0"/>
          </a:p>
        </p:txBody>
      </p:sp>
    </p:spTree>
    <p:extLst>
      <p:ext uri="{BB962C8B-B14F-4D97-AF65-F5344CB8AC3E}">
        <p14:creationId xmlns:p14="http://schemas.microsoft.com/office/powerpoint/2010/main" val="207869613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5th Grade Module 2 – Lesson 21</a:t>
            </a:r>
            <a:endParaRPr lang="en-US" dirty="0"/>
          </a:p>
        </p:txBody>
      </p:sp>
      <p:sp>
        <p:nvSpPr>
          <p:cNvPr id="6" name="TextBox 5"/>
          <p:cNvSpPr txBox="1"/>
          <p:nvPr/>
        </p:nvSpPr>
        <p:spPr>
          <a:xfrm>
            <a:off x="1647465" y="984005"/>
            <a:ext cx="6099296" cy="830997"/>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pPr algn="ctr"/>
            <a:r>
              <a:rPr lang="en-US" sz="2400" b="1" dirty="0" smtClean="0"/>
              <a:t>Work independently to estimate the quotient.  </a:t>
            </a:r>
          </a:p>
          <a:p>
            <a:pPr algn="ctr"/>
            <a:r>
              <a:rPr lang="en-US" sz="2400" b="1" dirty="0" smtClean="0"/>
              <a:t>Check your work with your partner.</a:t>
            </a:r>
            <a:endParaRPr lang="en-US" sz="2400" b="1" dirty="0"/>
          </a:p>
        </p:txBody>
      </p:sp>
      <p:sp>
        <p:nvSpPr>
          <p:cNvPr id="7" name="TextBox 6"/>
          <p:cNvSpPr txBox="1"/>
          <p:nvPr/>
        </p:nvSpPr>
        <p:spPr>
          <a:xfrm>
            <a:off x="1247039" y="1979451"/>
            <a:ext cx="6692824" cy="4524316"/>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lstStyle/>
          <a:p>
            <a:r>
              <a:rPr lang="en-US" dirty="0" smtClean="0"/>
              <a:t>Solution (use ink tools):</a:t>
            </a:r>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p:txBody>
      </p:sp>
      <p:sp>
        <p:nvSpPr>
          <p:cNvPr id="8" name="Rounded Rectangle 7"/>
          <p:cNvSpPr/>
          <p:nvPr/>
        </p:nvSpPr>
        <p:spPr>
          <a:xfrm>
            <a:off x="2748822" y="172493"/>
            <a:ext cx="3877524" cy="62930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4000" b="1" dirty="0" smtClean="0"/>
              <a:t>712 ÷ 94</a:t>
            </a:r>
            <a:endParaRPr lang="en-US" sz="4000" b="1" dirty="0"/>
          </a:p>
        </p:txBody>
      </p:sp>
    </p:spTree>
    <p:extLst>
      <p:ext uri="{BB962C8B-B14F-4D97-AF65-F5344CB8AC3E}">
        <p14:creationId xmlns:p14="http://schemas.microsoft.com/office/powerpoint/2010/main" val="1890927069"/>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01762"/>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en-US" dirty="0" smtClean="0">
                <a:latin typeface="Century Gothic" pitchFamily="34" charset="0"/>
              </a:rPr>
              <a:t>Get Ready to Complete the</a:t>
            </a:r>
            <a:br>
              <a:rPr lang="en-US" dirty="0" smtClean="0">
                <a:latin typeface="Century Gothic" pitchFamily="34" charset="0"/>
              </a:rPr>
            </a:br>
            <a:r>
              <a:rPr lang="en-US" dirty="0" smtClean="0">
                <a:latin typeface="Century Gothic" pitchFamily="34" charset="0"/>
              </a:rPr>
              <a:t>Problem Set on Your </a:t>
            </a:r>
            <a:r>
              <a:rPr lang="en-US" dirty="0">
                <a:latin typeface="Century Gothic" pitchFamily="34" charset="0"/>
              </a:rPr>
              <a:t>O</a:t>
            </a:r>
            <a:r>
              <a:rPr lang="en-US" dirty="0" smtClean="0">
                <a:latin typeface="Century Gothic" pitchFamily="34" charset="0"/>
              </a:rPr>
              <a:t>wn!</a:t>
            </a:r>
            <a:endParaRPr lang="en-US" dirty="0">
              <a:latin typeface="Century Gothic" pitchFamily="34" charset="0"/>
            </a:endParaRPr>
          </a:p>
        </p:txBody>
      </p:sp>
      <p:sp>
        <p:nvSpPr>
          <p:cNvPr id="3" name="Content Placeholder 2"/>
          <p:cNvSpPr>
            <a:spLocks noGrp="1"/>
          </p:cNvSpPr>
          <p:nvPr>
            <p:ph idx="1"/>
          </p:nvPr>
        </p:nvSpPr>
        <p:spPr>
          <a:xfrm>
            <a:off x="457200" y="1835073"/>
            <a:ext cx="8229600" cy="2968566"/>
          </a:xfrm>
        </p:spPr>
        <p:style>
          <a:lnRef idx="2">
            <a:schemeClr val="accent5"/>
          </a:lnRef>
          <a:fillRef idx="1">
            <a:schemeClr val="lt1"/>
          </a:fillRef>
          <a:effectRef idx="0">
            <a:schemeClr val="accent5"/>
          </a:effectRef>
          <a:fontRef idx="minor">
            <a:schemeClr val="dk1"/>
          </a:fontRef>
        </p:style>
        <p:txBody>
          <a:bodyPr>
            <a:normAutofit/>
          </a:bodyPr>
          <a:lstStyle/>
          <a:p>
            <a:pPr marL="0" indent="0" algn="ctr">
              <a:buNone/>
            </a:pPr>
            <a:endParaRPr lang="en-US" dirty="0" smtClean="0"/>
          </a:p>
          <a:p>
            <a:pPr marL="0" indent="0" algn="ctr">
              <a:buNone/>
            </a:pPr>
            <a:r>
              <a:rPr lang="en-US" dirty="0" smtClean="0">
                <a:latin typeface="Century Gothic" pitchFamily="34" charset="0"/>
              </a:rPr>
              <a:t>Complete Pages 2.F.32 &amp; 2.F.33</a:t>
            </a:r>
          </a:p>
          <a:p>
            <a:pPr marL="0" indent="0" algn="ctr">
              <a:buNone/>
            </a:pPr>
            <a:r>
              <a:rPr lang="en-US" dirty="0" smtClean="0">
                <a:latin typeface="Century Gothic" pitchFamily="34" charset="0"/>
              </a:rPr>
              <a:t>You will have 15 minutes to work.</a:t>
            </a:r>
          </a:p>
          <a:p>
            <a:pPr marL="0" indent="0" algn="ctr">
              <a:buNone/>
            </a:pPr>
            <a:r>
              <a:rPr lang="en-US" dirty="0" smtClean="0">
                <a:latin typeface="Century Gothic" pitchFamily="34" charset="0"/>
              </a:rPr>
              <a:t>Try your Best!</a:t>
            </a:r>
          </a:p>
          <a:p>
            <a:pPr marL="0" indent="0" algn="ctr">
              <a:buNone/>
            </a:pPr>
            <a:endParaRPr lang="en-US" dirty="0"/>
          </a:p>
        </p:txBody>
      </p:sp>
      <p:sp>
        <p:nvSpPr>
          <p:cNvPr id="4" name="Footer Placeholder 3"/>
          <p:cNvSpPr>
            <a:spLocks noGrp="1"/>
          </p:cNvSpPr>
          <p:nvPr>
            <p:ph type="ftr" sz="quarter" idx="11"/>
          </p:nvPr>
        </p:nvSpPr>
        <p:spPr/>
        <p:txBody>
          <a:bodyPr/>
          <a:lstStyle/>
          <a:p>
            <a:r>
              <a:rPr lang="en-US" dirty="0" smtClean="0"/>
              <a:t>5th Grade Module 2 – Lesson 21</a:t>
            </a:r>
            <a:endParaRPr lang="en-US" dirty="0"/>
          </a:p>
        </p:txBody>
      </p:sp>
    </p:spTree>
    <p:extLst>
      <p:ext uri="{BB962C8B-B14F-4D97-AF65-F5344CB8AC3E}">
        <p14:creationId xmlns:p14="http://schemas.microsoft.com/office/powerpoint/2010/main" val="186073499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5th Grade Module 2 – Lesson 21</a:t>
            </a:r>
            <a:endParaRPr lang="en-US" dirty="0"/>
          </a:p>
        </p:txBody>
      </p:sp>
      <p:sp>
        <p:nvSpPr>
          <p:cNvPr id="7" name="TextBox 6"/>
          <p:cNvSpPr txBox="1"/>
          <p:nvPr/>
        </p:nvSpPr>
        <p:spPr>
          <a:xfrm>
            <a:off x="1573326" y="120284"/>
            <a:ext cx="6029262" cy="830997"/>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arker Felt"/>
                <a:cs typeface="Marker Felt"/>
              </a:rPr>
              <a:t>LET’S Debrief</a:t>
            </a:r>
            <a:endParaRPr lang="en-US" sz="4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arker Felt"/>
              <a:cs typeface="Marker Felt"/>
            </a:endParaRPr>
          </a:p>
        </p:txBody>
      </p:sp>
      <p:sp>
        <p:nvSpPr>
          <p:cNvPr id="2" name="TextBox 1"/>
          <p:cNvSpPr txBox="1"/>
          <p:nvPr/>
        </p:nvSpPr>
        <p:spPr>
          <a:xfrm>
            <a:off x="348466" y="951281"/>
            <a:ext cx="8478982" cy="5262979"/>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285750" indent="-285750">
              <a:buFont typeface="Arial"/>
              <a:buChar char="•"/>
            </a:pPr>
            <a:r>
              <a:rPr lang="en-US" sz="2400" dirty="0" smtClean="0"/>
              <a:t>What pattern did you notice between 1(c) and 1(d)? Since the quotient was 8 with remainder 7 for both problems, does that mean the two division expressions are equal to each other?</a:t>
            </a:r>
          </a:p>
          <a:p>
            <a:pPr marL="285750" indent="-285750">
              <a:buFont typeface="Arial"/>
              <a:buChar char="•"/>
            </a:pPr>
            <a:endParaRPr lang="en-US" sz="2400" dirty="0" smtClean="0"/>
          </a:p>
          <a:p>
            <a:pPr marL="285750" indent="-285750">
              <a:buFont typeface="Arial"/>
              <a:buChar char="•"/>
            </a:pPr>
            <a:r>
              <a:rPr lang="en-US" sz="2400" dirty="0" smtClean="0"/>
              <a:t>In problem 1, did your estimate need adjusting at times? When? What did you do in order to continue dividing?</a:t>
            </a:r>
            <a:endParaRPr lang="en-US" sz="2400" dirty="0"/>
          </a:p>
          <a:p>
            <a:pPr marL="285750" indent="-285750">
              <a:buFont typeface="Arial"/>
              <a:buChar char="•"/>
            </a:pPr>
            <a:endParaRPr lang="en-US" sz="2400" dirty="0" smtClean="0"/>
          </a:p>
          <a:p>
            <a:pPr marL="285750" indent="-285750">
              <a:buFont typeface="Arial"/>
              <a:buChar char="•"/>
            </a:pPr>
            <a:r>
              <a:rPr lang="en-US" sz="2400" dirty="0" smtClean="0"/>
              <a:t>Share your thought process as you solved Problem 2. How many solutions might there be to this problem? Can you create another solution to it? How did your understanding of the check help you?</a:t>
            </a:r>
            <a:br>
              <a:rPr lang="en-US" sz="2400" dirty="0" smtClean="0"/>
            </a:br>
            <a:endParaRPr lang="en-US" sz="2400" dirty="0" smtClean="0"/>
          </a:p>
          <a:p>
            <a:pPr marL="285750" indent="-285750">
              <a:buFont typeface="Arial"/>
              <a:buChar char="•"/>
            </a:pPr>
            <a:r>
              <a:rPr lang="en-US" sz="2400" dirty="0" smtClean="0"/>
              <a:t>How does estimating make the process of long division more efficient?</a:t>
            </a:r>
            <a:endParaRPr lang="en-US" sz="2400" dirty="0"/>
          </a:p>
        </p:txBody>
      </p:sp>
    </p:spTree>
    <p:extLst>
      <p:ext uri="{BB962C8B-B14F-4D97-AF65-F5344CB8AC3E}">
        <p14:creationId xmlns:p14="http://schemas.microsoft.com/office/powerpoint/2010/main" val="21134347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bldLvl="5"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5th Grade Module 2 – Lesson 21</a:t>
            </a:r>
            <a:endParaRPr lang="en-US" dirty="0"/>
          </a:p>
        </p:txBody>
      </p:sp>
      <p:grpSp>
        <p:nvGrpSpPr>
          <p:cNvPr id="8" name="Group 7"/>
          <p:cNvGrpSpPr/>
          <p:nvPr/>
        </p:nvGrpSpPr>
        <p:grpSpPr>
          <a:xfrm>
            <a:off x="1052545" y="1254851"/>
            <a:ext cx="6727147" cy="3371362"/>
            <a:chOff x="1052545" y="2158762"/>
            <a:chExt cx="6727147" cy="3371362"/>
          </a:xfrm>
        </p:grpSpPr>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052545" y="2158762"/>
              <a:ext cx="6727147" cy="3371362"/>
            </a:xfrm>
            <a:prstGeom prst="rect">
              <a:avLst/>
            </a:prstGeom>
          </p:spPr>
        </p:pic>
        <p:sp>
          <p:nvSpPr>
            <p:cNvPr id="6" name="TextBox 5"/>
            <p:cNvSpPr txBox="1"/>
            <p:nvPr/>
          </p:nvSpPr>
          <p:spPr>
            <a:xfrm>
              <a:off x="2391111" y="2711734"/>
              <a:ext cx="4187305" cy="2308324"/>
            </a:xfrm>
            <a:prstGeom prst="rect">
              <a:avLst/>
            </a:prstGeom>
            <a:solidFill>
              <a:schemeClr val="accent6">
                <a:lumMod val="75000"/>
              </a:schemeClr>
            </a:solidFill>
          </p:spPr>
          <p:txBody>
            <a:bodyPr wrap="square" rtlCol="0">
              <a:spAutoFit/>
            </a:bodyPr>
            <a:lstStyle/>
            <a:p>
              <a:pPr algn="ctr"/>
              <a:r>
                <a:rPr lang="en-US" sz="5400" dirty="0" smtClean="0">
                  <a:latin typeface="Arial Black"/>
                  <a:cs typeface="Arial Black"/>
                </a:rPr>
                <a:t>EXIT</a:t>
              </a:r>
            </a:p>
            <a:p>
              <a:pPr algn="ctr"/>
              <a:r>
                <a:rPr lang="en-US" sz="5400" dirty="0" smtClean="0">
                  <a:latin typeface="Arial Black"/>
                  <a:cs typeface="Arial Black"/>
                </a:rPr>
                <a:t>TICKET</a:t>
              </a:r>
            </a:p>
            <a:p>
              <a:endParaRPr lang="en-US" dirty="0"/>
            </a:p>
            <a:p>
              <a:endParaRPr lang="en-US" dirty="0" smtClean="0"/>
            </a:p>
          </p:txBody>
        </p:sp>
      </p:grpSp>
      <p:sp>
        <p:nvSpPr>
          <p:cNvPr id="2" name="TextBox 1"/>
          <p:cNvSpPr txBox="1"/>
          <p:nvPr/>
        </p:nvSpPr>
        <p:spPr>
          <a:xfrm>
            <a:off x="3252474" y="3531371"/>
            <a:ext cx="2558970" cy="707886"/>
          </a:xfrm>
          <a:prstGeom prst="rect">
            <a:avLst/>
          </a:prstGeom>
          <a:noFill/>
        </p:spPr>
        <p:txBody>
          <a:bodyPr wrap="none" rtlCol="0">
            <a:spAutoFit/>
          </a:bodyPr>
          <a:lstStyle/>
          <a:p>
            <a:r>
              <a:rPr lang="en-US" sz="4000" b="1" dirty="0" smtClean="0"/>
              <a:t>Page 2.F.34</a:t>
            </a:r>
            <a:endParaRPr lang="en-US" sz="4000" b="1" dirty="0"/>
          </a:p>
        </p:txBody>
      </p:sp>
    </p:spTree>
    <p:extLst>
      <p:ext uri="{BB962C8B-B14F-4D97-AF65-F5344CB8AC3E}">
        <p14:creationId xmlns:p14="http://schemas.microsoft.com/office/powerpoint/2010/main" val="22058924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afterEffect">
                                  <p:stCondLst>
                                    <p:cond delay="0"/>
                                  </p:stCondLst>
                                  <p:childTnLst>
                                    <p:animRot by="21600000">
                                      <p:cBhvr>
                                        <p:cTn id="6" dur="2000" fill="hold"/>
                                        <p:tgtEl>
                                          <p:spTgt spid="2"/>
                                        </p:tgtEl>
                                        <p:attrNameLst>
                                          <p:attrName>r</p:attrName>
                                        </p:attrNameLst>
                                      </p:cBhvr>
                                    </p:animRot>
                                  </p:childTnLst>
                                </p:cTn>
                              </p:par>
                              <p:par>
                                <p:cTn id="7" presetID="8" presetClass="emph" presetSubtype="0" fill="hold" nodeType="withEffect">
                                  <p:stCondLst>
                                    <p:cond delay="0"/>
                                  </p:stCondLst>
                                  <p:childTnLst>
                                    <p:animRot by="21600000">
                                      <p:cBhvr>
                                        <p:cTn id="8" dur="2000" fill="hold"/>
                                        <p:tgtEl>
                                          <p:spTgt spid="8"/>
                                        </p:tgtEl>
                                        <p:attrNameLst>
                                          <p:attrName>r</p:attrName>
                                        </p:attrNameLst>
                                      </p:cBhvr>
                                    </p:animRot>
                                  </p:childTnLst>
                                  <p:subTnLst>
                                    <p:audio>
                                      <p:cMediaNode>
                                        <p:cTn display="0" masterRel="sameClick">
                                          <p:stCondLst>
                                            <p:cond evt="begin" delay="0">
                                              <p:tn val="7"/>
                                            </p:cond>
                                          </p:stCondLst>
                                          <p:endCondLst>
                                            <p:cond evt="onStopAudio" delay="0">
                                              <p:tgtEl>
                                                <p:sldTgt/>
                                              </p:tgtEl>
                                            </p:cond>
                                          </p:endCondLst>
                                        </p:cTn>
                                        <p:tgtEl>
                                          <p:sndTgt r:embed="rId3" name="Drum Roll"/>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8335"/>
            <a:ext cx="8025621" cy="987322"/>
          </a:xfrm>
        </p:spPr>
        <p:style>
          <a:lnRef idx="2">
            <a:schemeClr val="accent3"/>
          </a:lnRef>
          <a:fillRef idx="1">
            <a:schemeClr val="lt1"/>
          </a:fillRef>
          <a:effectRef idx="0">
            <a:schemeClr val="accent3"/>
          </a:effectRef>
          <a:fontRef idx="minor">
            <a:schemeClr val="dk1"/>
          </a:fontRef>
        </p:style>
        <p:txBody>
          <a:bodyPr>
            <a:normAutofit/>
          </a:bodyPr>
          <a:lstStyle/>
          <a:p>
            <a:r>
              <a:rPr lang="en-US" dirty="0" smtClean="0">
                <a:latin typeface="Century Gothic" pitchFamily="34" charset="0"/>
              </a:rPr>
              <a:t>Divide by Two Digit Numbers</a:t>
            </a:r>
            <a:endParaRPr lang="en-US" dirty="0">
              <a:latin typeface="Century Gothic" pitchFamily="34" charset="0"/>
            </a:endParaRPr>
          </a:p>
        </p:txBody>
      </p:sp>
      <p:sp>
        <p:nvSpPr>
          <p:cNvPr id="4" name="Footer Placeholder 3"/>
          <p:cNvSpPr>
            <a:spLocks noGrp="1"/>
          </p:cNvSpPr>
          <p:nvPr>
            <p:ph type="ftr" sz="quarter" idx="11"/>
          </p:nvPr>
        </p:nvSpPr>
        <p:spPr/>
        <p:txBody>
          <a:bodyPr/>
          <a:lstStyle/>
          <a:p>
            <a:r>
              <a:rPr lang="en-US" dirty="0" smtClean="0"/>
              <a:t>5th Grade Module 2 – Lesson 21</a:t>
            </a:r>
            <a:endParaRPr lang="en-US" dirty="0"/>
          </a:p>
        </p:txBody>
      </p:sp>
      <p:sp>
        <p:nvSpPr>
          <p:cNvPr id="22" name="TextBox 21"/>
          <p:cNvSpPr txBox="1"/>
          <p:nvPr/>
        </p:nvSpPr>
        <p:spPr>
          <a:xfrm>
            <a:off x="538754" y="3430073"/>
            <a:ext cx="2615752" cy="76944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4400" dirty="0" smtClean="0">
                <a:latin typeface="Century Gothic" pitchFamily="34" charset="0"/>
              </a:rPr>
              <a:t>61 ÷ 17</a:t>
            </a:r>
            <a:endParaRPr lang="en-US" sz="4400" dirty="0">
              <a:latin typeface="Century Gothic" pitchFamily="34" charset="0"/>
            </a:endParaRPr>
          </a:p>
        </p:txBody>
      </p:sp>
      <p:grpSp>
        <p:nvGrpSpPr>
          <p:cNvPr id="18" name="Group 17"/>
          <p:cNvGrpSpPr/>
          <p:nvPr/>
        </p:nvGrpSpPr>
        <p:grpSpPr>
          <a:xfrm>
            <a:off x="1470460" y="4152034"/>
            <a:ext cx="1694643" cy="1136100"/>
            <a:chOff x="2903113" y="2269959"/>
            <a:chExt cx="1694643" cy="1136100"/>
          </a:xfrm>
        </p:grpSpPr>
        <p:sp>
          <p:nvSpPr>
            <p:cNvPr id="13" name="TextBox 12"/>
            <p:cNvSpPr txBox="1"/>
            <p:nvPr/>
          </p:nvSpPr>
          <p:spPr>
            <a:xfrm>
              <a:off x="2903113" y="2636618"/>
              <a:ext cx="752341" cy="76944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4400" dirty="0" smtClean="0">
                  <a:latin typeface="Century Gothic" pitchFamily="34" charset="0"/>
                </a:rPr>
                <a:t>÷ </a:t>
              </a:r>
              <a:endParaRPr lang="en-US" sz="4400" dirty="0">
                <a:latin typeface="Century Gothic" pitchFamily="34" charset="0"/>
              </a:endParaRPr>
            </a:p>
          </p:txBody>
        </p:sp>
        <p:grpSp>
          <p:nvGrpSpPr>
            <p:cNvPr id="17" name="Group 16"/>
            <p:cNvGrpSpPr/>
            <p:nvPr/>
          </p:nvGrpSpPr>
          <p:grpSpPr>
            <a:xfrm>
              <a:off x="3652231" y="2269959"/>
              <a:ext cx="945525" cy="1136100"/>
              <a:chOff x="3652231" y="2269959"/>
              <a:chExt cx="945525" cy="1136100"/>
            </a:xfrm>
          </p:grpSpPr>
          <p:sp>
            <p:nvSpPr>
              <p:cNvPr id="11" name="TextBox 10"/>
              <p:cNvSpPr txBox="1"/>
              <p:nvPr/>
            </p:nvSpPr>
            <p:spPr>
              <a:xfrm>
                <a:off x="3652231" y="2636618"/>
                <a:ext cx="945525" cy="76944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4400" dirty="0">
                    <a:latin typeface="Century Gothic" pitchFamily="34" charset="0"/>
                  </a:rPr>
                  <a:t>2</a:t>
                </a:r>
                <a:r>
                  <a:rPr lang="en-US" sz="4400" dirty="0" smtClean="0">
                    <a:latin typeface="Century Gothic" pitchFamily="34" charset="0"/>
                  </a:rPr>
                  <a:t>0 </a:t>
                </a:r>
                <a:endParaRPr lang="en-US" sz="4400" dirty="0">
                  <a:latin typeface="Century Gothic" pitchFamily="34" charset="0"/>
                </a:endParaRPr>
              </a:p>
            </p:txBody>
          </p:sp>
          <p:cxnSp>
            <p:nvCxnSpPr>
              <p:cNvPr id="15" name="Straight Arrow Connector 14"/>
              <p:cNvCxnSpPr/>
              <p:nvPr/>
            </p:nvCxnSpPr>
            <p:spPr>
              <a:xfrm>
                <a:off x="3893128" y="2269959"/>
                <a:ext cx="231865" cy="48709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grpSp>
      </p:grpSp>
      <p:sp>
        <p:nvSpPr>
          <p:cNvPr id="20" name="TextBox 19"/>
          <p:cNvSpPr txBox="1"/>
          <p:nvPr/>
        </p:nvSpPr>
        <p:spPr>
          <a:xfrm>
            <a:off x="299241" y="4518693"/>
            <a:ext cx="1190223" cy="76944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4400" dirty="0" smtClean="0">
                <a:latin typeface="Century Gothic" pitchFamily="34" charset="0"/>
              </a:rPr>
              <a:t>60 </a:t>
            </a:r>
            <a:endParaRPr lang="en-US" sz="4400" dirty="0">
              <a:latin typeface="Century Gothic" pitchFamily="34" charset="0"/>
            </a:endParaRPr>
          </a:p>
        </p:txBody>
      </p:sp>
      <p:sp>
        <p:nvSpPr>
          <p:cNvPr id="26" name="TextBox 25"/>
          <p:cNvSpPr txBox="1"/>
          <p:nvPr/>
        </p:nvSpPr>
        <p:spPr>
          <a:xfrm>
            <a:off x="853273" y="5437747"/>
            <a:ext cx="2068668" cy="7694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4400" dirty="0" smtClean="0">
                <a:latin typeface="Century Gothic" pitchFamily="34" charset="0"/>
              </a:rPr>
              <a:t>3 </a:t>
            </a:r>
            <a:endParaRPr lang="en-US" sz="4400" dirty="0">
              <a:latin typeface="Century Gothic" pitchFamily="34" charset="0"/>
            </a:endParaRPr>
          </a:p>
        </p:txBody>
      </p:sp>
      <p:sp>
        <p:nvSpPr>
          <p:cNvPr id="23" name="TextBox 22"/>
          <p:cNvSpPr txBox="1"/>
          <p:nvPr/>
        </p:nvSpPr>
        <p:spPr>
          <a:xfrm>
            <a:off x="382121" y="2478150"/>
            <a:ext cx="2929018" cy="7694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4400" u="sng" dirty="0" smtClean="0">
                <a:latin typeface="Century Gothic" pitchFamily="34" charset="0"/>
              </a:rPr>
              <a:t>Estimate</a:t>
            </a:r>
            <a:r>
              <a:rPr lang="en-US" sz="4400" dirty="0" smtClean="0">
                <a:latin typeface="Century Gothic" pitchFamily="34" charset="0"/>
              </a:rPr>
              <a:t> </a:t>
            </a:r>
            <a:endParaRPr lang="en-US" sz="4400" dirty="0">
              <a:latin typeface="Century Gothic" pitchFamily="34" charset="0"/>
            </a:endParaRPr>
          </a:p>
        </p:txBody>
      </p:sp>
      <p:sp>
        <p:nvSpPr>
          <p:cNvPr id="24" name="TextBox 23"/>
          <p:cNvSpPr txBox="1"/>
          <p:nvPr/>
        </p:nvSpPr>
        <p:spPr>
          <a:xfrm>
            <a:off x="4252686" y="2478150"/>
            <a:ext cx="4731657" cy="646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3600" u="sng" dirty="0" smtClean="0">
                <a:latin typeface="Century Gothic" pitchFamily="34" charset="0"/>
              </a:rPr>
              <a:t>Standard Algorithm</a:t>
            </a:r>
            <a:endParaRPr lang="en-US" sz="3600" dirty="0">
              <a:latin typeface="Century Gothic" pitchFamily="34" charset="0"/>
            </a:endParaRPr>
          </a:p>
        </p:txBody>
      </p:sp>
      <p:grpSp>
        <p:nvGrpSpPr>
          <p:cNvPr id="25" name="Group 24"/>
          <p:cNvGrpSpPr/>
          <p:nvPr/>
        </p:nvGrpSpPr>
        <p:grpSpPr>
          <a:xfrm>
            <a:off x="6350471" y="3940161"/>
            <a:ext cx="1646902" cy="698969"/>
            <a:chOff x="7573877" y="2679703"/>
            <a:chExt cx="1311010" cy="665039"/>
          </a:xfrm>
        </p:grpSpPr>
        <p:cxnSp>
          <p:nvCxnSpPr>
            <p:cNvPr id="27" name="Straight Connector 26"/>
            <p:cNvCxnSpPr/>
            <p:nvPr/>
          </p:nvCxnSpPr>
          <p:spPr>
            <a:xfrm flipV="1">
              <a:off x="7573877" y="2679703"/>
              <a:ext cx="1311010" cy="11651"/>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V="1">
              <a:off x="7573877" y="2679704"/>
              <a:ext cx="0" cy="66503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8" name="TextBox 7"/>
          <p:cNvSpPr txBox="1"/>
          <p:nvPr/>
        </p:nvSpPr>
        <p:spPr>
          <a:xfrm>
            <a:off x="3666078" y="1288021"/>
            <a:ext cx="1805808" cy="646331"/>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3600" dirty="0" smtClean="0">
                <a:latin typeface="Century Gothic" panose="020B0502020202020204" pitchFamily="34" charset="0"/>
              </a:rPr>
              <a:t>61 ÷ 17 </a:t>
            </a:r>
            <a:endParaRPr lang="en-US" sz="3600" dirty="0">
              <a:latin typeface="Century Gothic" panose="020B0502020202020204" pitchFamily="34" charset="0"/>
            </a:endParaRPr>
          </a:p>
        </p:txBody>
      </p:sp>
      <p:sp>
        <p:nvSpPr>
          <p:cNvPr id="9" name="TextBox 8"/>
          <p:cNvSpPr txBox="1"/>
          <p:nvPr/>
        </p:nvSpPr>
        <p:spPr>
          <a:xfrm>
            <a:off x="6484492" y="3992777"/>
            <a:ext cx="1378859" cy="646331"/>
          </a:xfrm>
          <a:prstGeom prst="rect">
            <a:avLst/>
          </a:prstGeom>
          <a:noFill/>
        </p:spPr>
        <p:txBody>
          <a:bodyPr wrap="square" rtlCol="0">
            <a:spAutoFit/>
          </a:bodyPr>
          <a:lstStyle/>
          <a:p>
            <a:r>
              <a:rPr lang="en-US" sz="3600" dirty="0" smtClean="0">
                <a:latin typeface="Century Gothic" panose="020B0502020202020204" pitchFamily="34" charset="0"/>
              </a:rPr>
              <a:t>61</a:t>
            </a:r>
            <a:endParaRPr lang="en-US" sz="3600" dirty="0">
              <a:latin typeface="Century Gothic" panose="020B0502020202020204" pitchFamily="34" charset="0"/>
            </a:endParaRPr>
          </a:p>
        </p:txBody>
      </p:sp>
      <p:sp>
        <p:nvSpPr>
          <p:cNvPr id="29" name="TextBox 28"/>
          <p:cNvSpPr txBox="1"/>
          <p:nvPr/>
        </p:nvSpPr>
        <p:spPr>
          <a:xfrm>
            <a:off x="5537659" y="3992799"/>
            <a:ext cx="790558" cy="646331"/>
          </a:xfrm>
          <a:prstGeom prst="rect">
            <a:avLst/>
          </a:prstGeom>
          <a:noFill/>
        </p:spPr>
        <p:txBody>
          <a:bodyPr wrap="square" rtlCol="0">
            <a:spAutoFit/>
          </a:bodyPr>
          <a:lstStyle/>
          <a:p>
            <a:r>
              <a:rPr lang="en-US" sz="3600" dirty="0" smtClean="0">
                <a:latin typeface="Century Gothic" panose="020B0502020202020204" pitchFamily="34" charset="0"/>
              </a:rPr>
              <a:t>17</a:t>
            </a:r>
            <a:endParaRPr lang="en-US" sz="3600" dirty="0">
              <a:latin typeface="Century Gothic" panose="020B0502020202020204" pitchFamily="34" charset="0"/>
            </a:endParaRPr>
          </a:p>
        </p:txBody>
      </p:sp>
      <p:sp>
        <p:nvSpPr>
          <p:cNvPr id="10" name="TextBox 9"/>
          <p:cNvSpPr txBox="1"/>
          <p:nvPr/>
        </p:nvSpPr>
        <p:spPr>
          <a:xfrm>
            <a:off x="6720112" y="3313961"/>
            <a:ext cx="740229" cy="707886"/>
          </a:xfrm>
          <a:prstGeom prst="rect">
            <a:avLst/>
          </a:prstGeom>
          <a:noFill/>
        </p:spPr>
        <p:txBody>
          <a:bodyPr wrap="square" rtlCol="0">
            <a:spAutoFit/>
          </a:bodyPr>
          <a:lstStyle/>
          <a:p>
            <a:r>
              <a:rPr lang="en-US" sz="4000" dirty="0" smtClean="0">
                <a:latin typeface="Century Gothic" panose="020B0502020202020204" pitchFamily="34" charset="0"/>
              </a:rPr>
              <a:t>3</a:t>
            </a:r>
            <a:endParaRPr lang="en-US" sz="4000" dirty="0">
              <a:latin typeface="Century Gothic" panose="020B0502020202020204" pitchFamily="34" charset="0"/>
            </a:endParaRPr>
          </a:p>
        </p:txBody>
      </p:sp>
      <p:sp>
        <p:nvSpPr>
          <p:cNvPr id="30" name="TextBox 29"/>
          <p:cNvSpPr txBox="1"/>
          <p:nvPr/>
        </p:nvSpPr>
        <p:spPr>
          <a:xfrm>
            <a:off x="6306929" y="4518693"/>
            <a:ext cx="1109869" cy="707886"/>
          </a:xfrm>
          <a:prstGeom prst="rect">
            <a:avLst/>
          </a:prstGeom>
          <a:noFill/>
        </p:spPr>
        <p:txBody>
          <a:bodyPr wrap="square" rtlCol="0">
            <a:spAutoFit/>
          </a:bodyPr>
          <a:lstStyle/>
          <a:p>
            <a:r>
              <a:rPr lang="en-US" sz="4000" u="sng" dirty="0" smtClean="0">
                <a:latin typeface="Century Gothic" panose="020B0502020202020204" pitchFamily="34" charset="0"/>
              </a:rPr>
              <a:t>-51</a:t>
            </a:r>
            <a:endParaRPr lang="en-US" sz="4000" u="sng" dirty="0">
              <a:latin typeface="Century Gothic" panose="020B0502020202020204" pitchFamily="34" charset="0"/>
            </a:endParaRPr>
          </a:p>
        </p:txBody>
      </p:sp>
      <p:sp>
        <p:nvSpPr>
          <p:cNvPr id="31" name="TextBox 30"/>
          <p:cNvSpPr txBox="1"/>
          <p:nvPr/>
        </p:nvSpPr>
        <p:spPr>
          <a:xfrm>
            <a:off x="6350472" y="5048244"/>
            <a:ext cx="874250" cy="707886"/>
          </a:xfrm>
          <a:prstGeom prst="rect">
            <a:avLst/>
          </a:prstGeom>
          <a:noFill/>
        </p:spPr>
        <p:txBody>
          <a:bodyPr wrap="square" rtlCol="0">
            <a:spAutoFit/>
          </a:bodyPr>
          <a:lstStyle/>
          <a:p>
            <a:r>
              <a:rPr lang="en-US" sz="4000" dirty="0"/>
              <a:t> </a:t>
            </a:r>
            <a:r>
              <a:rPr lang="en-US" sz="4000" dirty="0" smtClean="0">
                <a:latin typeface="Century Gothic" panose="020B0502020202020204" pitchFamily="34" charset="0"/>
              </a:rPr>
              <a:t>10</a:t>
            </a:r>
            <a:endParaRPr lang="en-US" sz="4000" dirty="0">
              <a:latin typeface="Century Gothic" panose="020B0502020202020204" pitchFamily="34" charset="0"/>
            </a:endParaRPr>
          </a:p>
        </p:txBody>
      </p:sp>
      <p:sp>
        <p:nvSpPr>
          <p:cNvPr id="14" name="Left-Up Arrow 13"/>
          <p:cNvSpPr/>
          <p:nvPr/>
        </p:nvSpPr>
        <p:spPr>
          <a:xfrm>
            <a:off x="7173920" y="4057407"/>
            <a:ext cx="446553" cy="1380340"/>
          </a:xfrm>
          <a:prstGeom prst="lef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TextBox 31"/>
          <p:cNvSpPr txBox="1"/>
          <p:nvPr/>
        </p:nvSpPr>
        <p:spPr>
          <a:xfrm>
            <a:off x="7010396" y="3333873"/>
            <a:ext cx="1175662" cy="707886"/>
          </a:xfrm>
          <a:prstGeom prst="rect">
            <a:avLst/>
          </a:prstGeom>
          <a:noFill/>
        </p:spPr>
        <p:txBody>
          <a:bodyPr wrap="square" rtlCol="0">
            <a:spAutoFit/>
          </a:bodyPr>
          <a:lstStyle/>
          <a:p>
            <a:r>
              <a:rPr lang="en-US" sz="4000" dirty="0"/>
              <a:t> </a:t>
            </a:r>
            <a:r>
              <a:rPr lang="en-US" sz="4000" dirty="0" smtClean="0">
                <a:latin typeface="Century Gothic" panose="020B0502020202020204" pitchFamily="34" charset="0"/>
              </a:rPr>
              <a:t>R10</a:t>
            </a:r>
            <a:endParaRPr lang="en-US" sz="4000" dirty="0">
              <a:latin typeface="Century Gothic" panose="020B0502020202020204" pitchFamily="34" charset="0"/>
            </a:endParaRPr>
          </a:p>
        </p:txBody>
      </p:sp>
    </p:spTree>
    <p:extLst>
      <p:ext uri="{BB962C8B-B14F-4D97-AF65-F5344CB8AC3E}">
        <p14:creationId xmlns:p14="http://schemas.microsoft.com/office/powerpoint/2010/main" val="6789514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580">
                                          <p:stCondLst>
                                            <p:cond delay="0"/>
                                          </p:stCondLst>
                                        </p:cTn>
                                        <p:tgtEl>
                                          <p:spTgt spid="23"/>
                                        </p:tgtEl>
                                      </p:cBhvr>
                                    </p:animEffect>
                                    <p:anim calcmode="lin" valueType="num">
                                      <p:cBhvr>
                                        <p:cTn id="13"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18" dur="26">
                                          <p:stCondLst>
                                            <p:cond delay="650"/>
                                          </p:stCondLst>
                                        </p:cTn>
                                        <p:tgtEl>
                                          <p:spTgt spid="23"/>
                                        </p:tgtEl>
                                      </p:cBhvr>
                                      <p:to x="100000" y="60000"/>
                                    </p:animScale>
                                    <p:animScale>
                                      <p:cBhvr>
                                        <p:cTn id="19" dur="166" decel="50000">
                                          <p:stCondLst>
                                            <p:cond delay="676"/>
                                          </p:stCondLst>
                                        </p:cTn>
                                        <p:tgtEl>
                                          <p:spTgt spid="23"/>
                                        </p:tgtEl>
                                      </p:cBhvr>
                                      <p:to x="100000" y="100000"/>
                                    </p:animScale>
                                    <p:animScale>
                                      <p:cBhvr>
                                        <p:cTn id="20" dur="26">
                                          <p:stCondLst>
                                            <p:cond delay="1312"/>
                                          </p:stCondLst>
                                        </p:cTn>
                                        <p:tgtEl>
                                          <p:spTgt spid="23"/>
                                        </p:tgtEl>
                                      </p:cBhvr>
                                      <p:to x="100000" y="80000"/>
                                    </p:animScale>
                                    <p:animScale>
                                      <p:cBhvr>
                                        <p:cTn id="21" dur="166" decel="50000">
                                          <p:stCondLst>
                                            <p:cond delay="1338"/>
                                          </p:stCondLst>
                                        </p:cTn>
                                        <p:tgtEl>
                                          <p:spTgt spid="23"/>
                                        </p:tgtEl>
                                      </p:cBhvr>
                                      <p:to x="100000" y="100000"/>
                                    </p:animScale>
                                    <p:animScale>
                                      <p:cBhvr>
                                        <p:cTn id="22" dur="26">
                                          <p:stCondLst>
                                            <p:cond delay="1642"/>
                                          </p:stCondLst>
                                        </p:cTn>
                                        <p:tgtEl>
                                          <p:spTgt spid="23"/>
                                        </p:tgtEl>
                                      </p:cBhvr>
                                      <p:to x="100000" y="90000"/>
                                    </p:animScale>
                                    <p:animScale>
                                      <p:cBhvr>
                                        <p:cTn id="23" dur="166" decel="50000">
                                          <p:stCondLst>
                                            <p:cond delay="1668"/>
                                          </p:stCondLst>
                                        </p:cTn>
                                        <p:tgtEl>
                                          <p:spTgt spid="23"/>
                                        </p:tgtEl>
                                      </p:cBhvr>
                                      <p:to x="100000" y="100000"/>
                                    </p:animScale>
                                    <p:animScale>
                                      <p:cBhvr>
                                        <p:cTn id="24" dur="26">
                                          <p:stCondLst>
                                            <p:cond delay="1808"/>
                                          </p:stCondLst>
                                        </p:cTn>
                                        <p:tgtEl>
                                          <p:spTgt spid="23"/>
                                        </p:tgtEl>
                                      </p:cBhvr>
                                      <p:to x="100000" y="95000"/>
                                    </p:animScale>
                                    <p:animScale>
                                      <p:cBhvr>
                                        <p:cTn id="25" dur="166" decel="50000">
                                          <p:stCondLst>
                                            <p:cond delay="1834"/>
                                          </p:stCondLst>
                                        </p:cTn>
                                        <p:tgtEl>
                                          <p:spTgt spid="23"/>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500" fill="hold"/>
                                        <p:tgtEl>
                                          <p:spTgt spid="22"/>
                                        </p:tgtEl>
                                        <p:attrNameLst>
                                          <p:attrName>ppt_x</p:attrName>
                                        </p:attrNameLst>
                                      </p:cBhvr>
                                      <p:tavLst>
                                        <p:tav tm="0">
                                          <p:val>
                                            <p:strVal val="#ppt_x"/>
                                          </p:val>
                                        </p:tav>
                                        <p:tav tm="100000">
                                          <p:val>
                                            <p:strVal val="#ppt_x"/>
                                          </p:val>
                                        </p:tav>
                                      </p:tavLst>
                                    </p:anim>
                                    <p:anim calcmode="lin" valueType="num">
                                      <p:cBhvr additive="base">
                                        <p:cTn id="31"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dissolve">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dissolve">
                                      <p:cBhvr>
                                        <p:cTn id="41" dur="500"/>
                                        <p:tgtEl>
                                          <p:spTgt spid="20"/>
                                        </p:tgtEl>
                                      </p:cBhvr>
                                    </p:animEffect>
                                  </p:childTnLst>
                                </p:cTn>
                              </p:par>
                            </p:childTnLst>
                          </p:cTn>
                        </p:par>
                      </p:childTnLst>
                    </p:cTn>
                  </p:par>
                  <p:par>
                    <p:cTn id="42" fill="hold">
                      <p:stCondLst>
                        <p:cond delay="indefinite"/>
                      </p:stCondLst>
                      <p:childTnLst>
                        <p:par>
                          <p:cTn id="43" fill="hold">
                            <p:stCondLst>
                              <p:cond delay="0"/>
                            </p:stCondLst>
                            <p:childTnLst>
                              <p:par>
                                <p:cTn id="44" presetID="26" presetClass="entr" presetSubtype="0" fill="hold" grpId="0" nodeType="click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down)">
                                      <p:cBhvr>
                                        <p:cTn id="46" dur="580">
                                          <p:stCondLst>
                                            <p:cond delay="0"/>
                                          </p:stCondLst>
                                        </p:cTn>
                                        <p:tgtEl>
                                          <p:spTgt spid="26"/>
                                        </p:tgtEl>
                                      </p:cBhvr>
                                    </p:animEffect>
                                    <p:anim calcmode="lin" valueType="num">
                                      <p:cBhvr>
                                        <p:cTn id="47"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52" dur="26">
                                          <p:stCondLst>
                                            <p:cond delay="650"/>
                                          </p:stCondLst>
                                        </p:cTn>
                                        <p:tgtEl>
                                          <p:spTgt spid="26"/>
                                        </p:tgtEl>
                                      </p:cBhvr>
                                      <p:to x="100000" y="60000"/>
                                    </p:animScale>
                                    <p:animScale>
                                      <p:cBhvr>
                                        <p:cTn id="53" dur="166" decel="50000">
                                          <p:stCondLst>
                                            <p:cond delay="676"/>
                                          </p:stCondLst>
                                        </p:cTn>
                                        <p:tgtEl>
                                          <p:spTgt spid="26"/>
                                        </p:tgtEl>
                                      </p:cBhvr>
                                      <p:to x="100000" y="100000"/>
                                    </p:animScale>
                                    <p:animScale>
                                      <p:cBhvr>
                                        <p:cTn id="54" dur="26">
                                          <p:stCondLst>
                                            <p:cond delay="1312"/>
                                          </p:stCondLst>
                                        </p:cTn>
                                        <p:tgtEl>
                                          <p:spTgt spid="26"/>
                                        </p:tgtEl>
                                      </p:cBhvr>
                                      <p:to x="100000" y="80000"/>
                                    </p:animScale>
                                    <p:animScale>
                                      <p:cBhvr>
                                        <p:cTn id="55" dur="166" decel="50000">
                                          <p:stCondLst>
                                            <p:cond delay="1338"/>
                                          </p:stCondLst>
                                        </p:cTn>
                                        <p:tgtEl>
                                          <p:spTgt spid="26"/>
                                        </p:tgtEl>
                                      </p:cBhvr>
                                      <p:to x="100000" y="100000"/>
                                    </p:animScale>
                                    <p:animScale>
                                      <p:cBhvr>
                                        <p:cTn id="56" dur="26">
                                          <p:stCondLst>
                                            <p:cond delay="1642"/>
                                          </p:stCondLst>
                                        </p:cTn>
                                        <p:tgtEl>
                                          <p:spTgt spid="26"/>
                                        </p:tgtEl>
                                      </p:cBhvr>
                                      <p:to x="100000" y="90000"/>
                                    </p:animScale>
                                    <p:animScale>
                                      <p:cBhvr>
                                        <p:cTn id="57" dur="166" decel="50000">
                                          <p:stCondLst>
                                            <p:cond delay="1668"/>
                                          </p:stCondLst>
                                        </p:cTn>
                                        <p:tgtEl>
                                          <p:spTgt spid="26"/>
                                        </p:tgtEl>
                                      </p:cBhvr>
                                      <p:to x="100000" y="100000"/>
                                    </p:animScale>
                                    <p:animScale>
                                      <p:cBhvr>
                                        <p:cTn id="58" dur="26">
                                          <p:stCondLst>
                                            <p:cond delay="1808"/>
                                          </p:stCondLst>
                                        </p:cTn>
                                        <p:tgtEl>
                                          <p:spTgt spid="26"/>
                                        </p:tgtEl>
                                      </p:cBhvr>
                                      <p:to x="100000" y="95000"/>
                                    </p:animScale>
                                    <p:animScale>
                                      <p:cBhvr>
                                        <p:cTn id="59" dur="166" decel="50000">
                                          <p:stCondLst>
                                            <p:cond delay="1834"/>
                                          </p:stCondLst>
                                        </p:cTn>
                                        <p:tgtEl>
                                          <p:spTgt spid="26"/>
                                        </p:tgtEl>
                                      </p:cBhvr>
                                      <p:to x="100000" y="100000"/>
                                    </p:animScale>
                                  </p:childTnLst>
                                </p:cTn>
                              </p:par>
                            </p:childTnLst>
                          </p:cTn>
                        </p:par>
                      </p:childTnLst>
                    </p:cTn>
                  </p:par>
                  <p:par>
                    <p:cTn id="60" fill="hold">
                      <p:stCondLst>
                        <p:cond delay="indefinite"/>
                      </p:stCondLst>
                      <p:childTnLst>
                        <p:par>
                          <p:cTn id="61" fill="hold">
                            <p:stCondLst>
                              <p:cond delay="0"/>
                            </p:stCondLst>
                            <p:childTnLst>
                              <p:par>
                                <p:cTn id="62" presetID="26" presetClass="entr" presetSubtype="0" fill="hold" grpId="0" nodeType="click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ipe(down)">
                                      <p:cBhvr>
                                        <p:cTn id="64" dur="580">
                                          <p:stCondLst>
                                            <p:cond delay="0"/>
                                          </p:stCondLst>
                                        </p:cTn>
                                        <p:tgtEl>
                                          <p:spTgt spid="24"/>
                                        </p:tgtEl>
                                      </p:cBhvr>
                                    </p:animEffect>
                                    <p:anim calcmode="lin" valueType="num">
                                      <p:cBhvr>
                                        <p:cTn id="65"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66"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67"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68"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69"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70" dur="26">
                                          <p:stCondLst>
                                            <p:cond delay="650"/>
                                          </p:stCondLst>
                                        </p:cTn>
                                        <p:tgtEl>
                                          <p:spTgt spid="24"/>
                                        </p:tgtEl>
                                      </p:cBhvr>
                                      <p:to x="100000" y="60000"/>
                                    </p:animScale>
                                    <p:animScale>
                                      <p:cBhvr>
                                        <p:cTn id="71" dur="166" decel="50000">
                                          <p:stCondLst>
                                            <p:cond delay="676"/>
                                          </p:stCondLst>
                                        </p:cTn>
                                        <p:tgtEl>
                                          <p:spTgt spid="24"/>
                                        </p:tgtEl>
                                      </p:cBhvr>
                                      <p:to x="100000" y="100000"/>
                                    </p:animScale>
                                    <p:animScale>
                                      <p:cBhvr>
                                        <p:cTn id="72" dur="26">
                                          <p:stCondLst>
                                            <p:cond delay="1312"/>
                                          </p:stCondLst>
                                        </p:cTn>
                                        <p:tgtEl>
                                          <p:spTgt spid="24"/>
                                        </p:tgtEl>
                                      </p:cBhvr>
                                      <p:to x="100000" y="80000"/>
                                    </p:animScale>
                                    <p:animScale>
                                      <p:cBhvr>
                                        <p:cTn id="73" dur="166" decel="50000">
                                          <p:stCondLst>
                                            <p:cond delay="1338"/>
                                          </p:stCondLst>
                                        </p:cTn>
                                        <p:tgtEl>
                                          <p:spTgt spid="24"/>
                                        </p:tgtEl>
                                      </p:cBhvr>
                                      <p:to x="100000" y="100000"/>
                                    </p:animScale>
                                    <p:animScale>
                                      <p:cBhvr>
                                        <p:cTn id="74" dur="26">
                                          <p:stCondLst>
                                            <p:cond delay="1642"/>
                                          </p:stCondLst>
                                        </p:cTn>
                                        <p:tgtEl>
                                          <p:spTgt spid="24"/>
                                        </p:tgtEl>
                                      </p:cBhvr>
                                      <p:to x="100000" y="90000"/>
                                    </p:animScale>
                                    <p:animScale>
                                      <p:cBhvr>
                                        <p:cTn id="75" dur="166" decel="50000">
                                          <p:stCondLst>
                                            <p:cond delay="1668"/>
                                          </p:stCondLst>
                                        </p:cTn>
                                        <p:tgtEl>
                                          <p:spTgt spid="24"/>
                                        </p:tgtEl>
                                      </p:cBhvr>
                                      <p:to x="100000" y="100000"/>
                                    </p:animScale>
                                    <p:animScale>
                                      <p:cBhvr>
                                        <p:cTn id="76" dur="26">
                                          <p:stCondLst>
                                            <p:cond delay="1808"/>
                                          </p:stCondLst>
                                        </p:cTn>
                                        <p:tgtEl>
                                          <p:spTgt spid="24"/>
                                        </p:tgtEl>
                                      </p:cBhvr>
                                      <p:to x="100000" y="95000"/>
                                    </p:animScale>
                                    <p:animScale>
                                      <p:cBhvr>
                                        <p:cTn id="77" dur="166" decel="50000">
                                          <p:stCondLst>
                                            <p:cond delay="1834"/>
                                          </p:stCondLst>
                                        </p:cTn>
                                        <p:tgtEl>
                                          <p:spTgt spid="24"/>
                                        </p:tgtEl>
                                      </p:cBhvr>
                                      <p:to x="100000" y="100000"/>
                                    </p:animScale>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wipe(down)">
                                      <p:cBhvr>
                                        <p:cTn id="82" dur="500"/>
                                        <p:tgtEl>
                                          <p:spTgt spid="25"/>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9"/>
                                        </p:tgtEl>
                                        <p:attrNameLst>
                                          <p:attrName>style.visibility</p:attrName>
                                        </p:attrNameLst>
                                      </p:cBhvr>
                                      <p:to>
                                        <p:strVal val="visible"/>
                                      </p:to>
                                    </p:set>
                                    <p:animEffect transition="in" filter="wipe(down)">
                                      <p:cBhvr>
                                        <p:cTn id="85" dur="500"/>
                                        <p:tgtEl>
                                          <p:spTgt spid="9"/>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wipe(down)">
                                      <p:cBhvr>
                                        <p:cTn id="88" dur="500"/>
                                        <p:tgtEl>
                                          <p:spTgt spid="29"/>
                                        </p:tgtEl>
                                      </p:cBhvr>
                                    </p:animEffect>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grpId="0" nodeType="clickEffect">
                                  <p:stCondLst>
                                    <p:cond delay="0"/>
                                  </p:stCondLst>
                                  <p:childTnLst>
                                    <p:set>
                                      <p:cBhvr>
                                        <p:cTn id="92" dur="1" fill="hold">
                                          <p:stCondLst>
                                            <p:cond delay="0"/>
                                          </p:stCondLst>
                                        </p:cTn>
                                        <p:tgtEl>
                                          <p:spTgt spid="10"/>
                                        </p:tgtEl>
                                        <p:attrNameLst>
                                          <p:attrName>style.visibility</p:attrName>
                                        </p:attrNameLst>
                                      </p:cBhvr>
                                      <p:to>
                                        <p:strVal val="visible"/>
                                      </p:to>
                                    </p:set>
                                    <p:anim calcmode="lin" valueType="num">
                                      <p:cBhvr additive="base">
                                        <p:cTn id="93" dur="500" fill="hold"/>
                                        <p:tgtEl>
                                          <p:spTgt spid="10"/>
                                        </p:tgtEl>
                                        <p:attrNameLst>
                                          <p:attrName>ppt_x</p:attrName>
                                        </p:attrNameLst>
                                      </p:cBhvr>
                                      <p:tavLst>
                                        <p:tav tm="0">
                                          <p:val>
                                            <p:strVal val="#ppt_x"/>
                                          </p:val>
                                        </p:tav>
                                        <p:tav tm="100000">
                                          <p:val>
                                            <p:strVal val="#ppt_x"/>
                                          </p:val>
                                        </p:tav>
                                      </p:tavLst>
                                    </p:anim>
                                    <p:anim calcmode="lin" valueType="num">
                                      <p:cBhvr additive="base">
                                        <p:cTn id="9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additive="base">
                                        <p:cTn id="99" dur="500" fill="hold"/>
                                        <p:tgtEl>
                                          <p:spTgt spid="30"/>
                                        </p:tgtEl>
                                        <p:attrNameLst>
                                          <p:attrName>ppt_x</p:attrName>
                                        </p:attrNameLst>
                                      </p:cBhvr>
                                      <p:tavLst>
                                        <p:tav tm="0">
                                          <p:val>
                                            <p:strVal val="#ppt_x"/>
                                          </p:val>
                                        </p:tav>
                                        <p:tav tm="100000">
                                          <p:val>
                                            <p:strVal val="#ppt_x"/>
                                          </p:val>
                                        </p:tav>
                                      </p:tavLst>
                                    </p:anim>
                                    <p:anim calcmode="lin" valueType="num">
                                      <p:cBhvr additive="base">
                                        <p:cTn id="10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 presetClass="entr" presetSubtype="4" fill="hold" grpId="0" nodeType="clickEffect">
                                  <p:stCondLst>
                                    <p:cond delay="0"/>
                                  </p:stCondLst>
                                  <p:childTnLst>
                                    <p:set>
                                      <p:cBhvr>
                                        <p:cTn id="104" dur="1" fill="hold">
                                          <p:stCondLst>
                                            <p:cond delay="0"/>
                                          </p:stCondLst>
                                        </p:cTn>
                                        <p:tgtEl>
                                          <p:spTgt spid="31"/>
                                        </p:tgtEl>
                                        <p:attrNameLst>
                                          <p:attrName>style.visibility</p:attrName>
                                        </p:attrNameLst>
                                      </p:cBhvr>
                                      <p:to>
                                        <p:strVal val="visible"/>
                                      </p:to>
                                    </p:set>
                                    <p:anim calcmode="lin" valueType="num">
                                      <p:cBhvr additive="base">
                                        <p:cTn id="105" dur="500" fill="hold"/>
                                        <p:tgtEl>
                                          <p:spTgt spid="31"/>
                                        </p:tgtEl>
                                        <p:attrNameLst>
                                          <p:attrName>ppt_x</p:attrName>
                                        </p:attrNameLst>
                                      </p:cBhvr>
                                      <p:tavLst>
                                        <p:tav tm="0">
                                          <p:val>
                                            <p:strVal val="#ppt_x"/>
                                          </p:val>
                                        </p:tav>
                                        <p:tav tm="100000">
                                          <p:val>
                                            <p:strVal val="#ppt_x"/>
                                          </p:val>
                                        </p:tav>
                                      </p:tavLst>
                                    </p:anim>
                                    <p:anim calcmode="lin" valueType="num">
                                      <p:cBhvr additive="base">
                                        <p:cTn id="106"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2" presetClass="entr" presetSubtype="4" fill="hold" grpId="0" nodeType="clickEffect">
                                  <p:stCondLst>
                                    <p:cond delay="0"/>
                                  </p:stCondLst>
                                  <p:childTnLst>
                                    <p:set>
                                      <p:cBhvr>
                                        <p:cTn id="110" dur="1" fill="hold">
                                          <p:stCondLst>
                                            <p:cond delay="0"/>
                                          </p:stCondLst>
                                        </p:cTn>
                                        <p:tgtEl>
                                          <p:spTgt spid="14"/>
                                        </p:tgtEl>
                                        <p:attrNameLst>
                                          <p:attrName>style.visibility</p:attrName>
                                        </p:attrNameLst>
                                      </p:cBhvr>
                                      <p:to>
                                        <p:strVal val="visible"/>
                                      </p:to>
                                    </p:set>
                                    <p:anim calcmode="lin" valueType="num">
                                      <p:cBhvr additive="base">
                                        <p:cTn id="111" dur="500" fill="hold"/>
                                        <p:tgtEl>
                                          <p:spTgt spid="14"/>
                                        </p:tgtEl>
                                        <p:attrNameLst>
                                          <p:attrName>ppt_x</p:attrName>
                                        </p:attrNameLst>
                                      </p:cBhvr>
                                      <p:tavLst>
                                        <p:tav tm="0">
                                          <p:val>
                                            <p:strVal val="#ppt_x"/>
                                          </p:val>
                                        </p:tav>
                                        <p:tav tm="100000">
                                          <p:val>
                                            <p:strVal val="#ppt_x"/>
                                          </p:val>
                                        </p:tav>
                                      </p:tavLst>
                                    </p:anim>
                                    <p:anim calcmode="lin" valueType="num">
                                      <p:cBhvr additive="base">
                                        <p:cTn id="11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2" presetClass="entr" presetSubtype="4" fill="hold" grpId="0" nodeType="clickEffect">
                                  <p:stCondLst>
                                    <p:cond delay="0"/>
                                  </p:stCondLst>
                                  <p:childTnLst>
                                    <p:set>
                                      <p:cBhvr>
                                        <p:cTn id="116" dur="1" fill="hold">
                                          <p:stCondLst>
                                            <p:cond delay="0"/>
                                          </p:stCondLst>
                                        </p:cTn>
                                        <p:tgtEl>
                                          <p:spTgt spid="32"/>
                                        </p:tgtEl>
                                        <p:attrNameLst>
                                          <p:attrName>style.visibility</p:attrName>
                                        </p:attrNameLst>
                                      </p:cBhvr>
                                      <p:to>
                                        <p:strVal val="visible"/>
                                      </p:to>
                                    </p:set>
                                    <p:anim calcmode="lin" valueType="num">
                                      <p:cBhvr additive="base">
                                        <p:cTn id="117" dur="500" fill="hold"/>
                                        <p:tgtEl>
                                          <p:spTgt spid="32"/>
                                        </p:tgtEl>
                                        <p:attrNameLst>
                                          <p:attrName>ppt_x</p:attrName>
                                        </p:attrNameLst>
                                      </p:cBhvr>
                                      <p:tavLst>
                                        <p:tav tm="0">
                                          <p:val>
                                            <p:strVal val="#ppt_x"/>
                                          </p:val>
                                        </p:tav>
                                        <p:tav tm="100000">
                                          <p:val>
                                            <p:strVal val="#ppt_x"/>
                                          </p:val>
                                        </p:tav>
                                      </p:tavLst>
                                    </p:anim>
                                    <p:anim calcmode="lin" valueType="num">
                                      <p:cBhvr additive="base">
                                        <p:cTn id="11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0" grpId="0" animBg="1"/>
      <p:bldP spid="26" grpId="0" animBg="1"/>
      <p:bldP spid="23" grpId="0" animBg="1"/>
      <p:bldP spid="24" grpId="0" animBg="1"/>
      <p:bldP spid="8" grpId="0" animBg="1"/>
      <p:bldP spid="9" grpId="0"/>
      <p:bldP spid="29" grpId="0"/>
      <p:bldP spid="10" grpId="0"/>
      <p:bldP spid="30" grpId="0"/>
      <p:bldP spid="31" grpId="0"/>
      <p:bldP spid="14" grpId="0" animBg="1"/>
      <p:bldP spid="3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8335"/>
            <a:ext cx="8025621" cy="987322"/>
          </a:xfrm>
        </p:spPr>
        <p:style>
          <a:lnRef idx="2">
            <a:schemeClr val="accent3"/>
          </a:lnRef>
          <a:fillRef idx="1">
            <a:schemeClr val="lt1"/>
          </a:fillRef>
          <a:effectRef idx="0">
            <a:schemeClr val="accent3"/>
          </a:effectRef>
          <a:fontRef idx="minor">
            <a:schemeClr val="dk1"/>
          </a:fontRef>
        </p:style>
        <p:txBody>
          <a:bodyPr>
            <a:normAutofit/>
          </a:bodyPr>
          <a:lstStyle/>
          <a:p>
            <a:r>
              <a:rPr lang="en-US" dirty="0" smtClean="0">
                <a:latin typeface="Century Gothic" pitchFamily="34" charset="0"/>
              </a:rPr>
              <a:t>Divide by Two Digit Numbers</a:t>
            </a:r>
            <a:endParaRPr lang="en-US" dirty="0">
              <a:latin typeface="Century Gothic" pitchFamily="34" charset="0"/>
            </a:endParaRPr>
          </a:p>
        </p:txBody>
      </p:sp>
      <p:sp>
        <p:nvSpPr>
          <p:cNvPr id="4" name="Footer Placeholder 3"/>
          <p:cNvSpPr>
            <a:spLocks noGrp="1"/>
          </p:cNvSpPr>
          <p:nvPr>
            <p:ph type="ftr" sz="quarter" idx="11"/>
          </p:nvPr>
        </p:nvSpPr>
        <p:spPr/>
        <p:txBody>
          <a:bodyPr/>
          <a:lstStyle/>
          <a:p>
            <a:r>
              <a:rPr lang="en-US" dirty="0" smtClean="0"/>
              <a:t>5th Grade Module 2 – Lesson 21</a:t>
            </a:r>
            <a:endParaRPr lang="en-US" dirty="0"/>
          </a:p>
        </p:txBody>
      </p:sp>
      <p:sp>
        <p:nvSpPr>
          <p:cNvPr id="22" name="TextBox 21"/>
          <p:cNvSpPr txBox="1"/>
          <p:nvPr/>
        </p:nvSpPr>
        <p:spPr>
          <a:xfrm>
            <a:off x="538754" y="3430073"/>
            <a:ext cx="2615752" cy="76944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4400" dirty="0" smtClean="0">
                <a:latin typeface="Century Gothic" pitchFamily="34" charset="0"/>
              </a:rPr>
              <a:t>48 ÷ 21</a:t>
            </a:r>
            <a:endParaRPr lang="en-US" sz="4400" dirty="0">
              <a:latin typeface="Century Gothic" pitchFamily="34" charset="0"/>
            </a:endParaRPr>
          </a:p>
        </p:txBody>
      </p:sp>
      <p:grpSp>
        <p:nvGrpSpPr>
          <p:cNvPr id="18" name="Group 17"/>
          <p:cNvGrpSpPr/>
          <p:nvPr/>
        </p:nvGrpSpPr>
        <p:grpSpPr>
          <a:xfrm>
            <a:off x="1470460" y="4152034"/>
            <a:ext cx="1694643" cy="1136100"/>
            <a:chOff x="2903113" y="2269959"/>
            <a:chExt cx="1694643" cy="1136100"/>
          </a:xfrm>
        </p:grpSpPr>
        <p:sp>
          <p:nvSpPr>
            <p:cNvPr id="13" name="TextBox 12"/>
            <p:cNvSpPr txBox="1"/>
            <p:nvPr/>
          </p:nvSpPr>
          <p:spPr>
            <a:xfrm>
              <a:off x="2903113" y="2636618"/>
              <a:ext cx="752341" cy="76944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4400" dirty="0" smtClean="0">
                  <a:latin typeface="Century Gothic" pitchFamily="34" charset="0"/>
                </a:rPr>
                <a:t>÷ </a:t>
              </a:r>
              <a:endParaRPr lang="en-US" sz="4400" dirty="0">
                <a:latin typeface="Century Gothic" pitchFamily="34" charset="0"/>
              </a:endParaRPr>
            </a:p>
          </p:txBody>
        </p:sp>
        <p:grpSp>
          <p:nvGrpSpPr>
            <p:cNvPr id="17" name="Group 16"/>
            <p:cNvGrpSpPr/>
            <p:nvPr/>
          </p:nvGrpSpPr>
          <p:grpSpPr>
            <a:xfrm>
              <a:off x="3652231" y="2269959"/>
              <a:ext cx="945525" cy="1136100"/>
              <a:chOff x="3652231" y="2269959"/>
              <a:chExt cx="945525" cy="1136100"/>
            </a:xfrm>
          </p:grpSpPr>
          <p:sp>
            <p:nvSpPr>
              <p:cNvPr id="11" name="TextBox 10"/>
              <p:cNvSpPr txBox="1"/>
              <p:nvPr/>
            </p:nvSpPr>
            <p:spPr>
              <a:xfrm>
                <a:off x="3652231" y="2636618"/>
                <a:ext cx="945525" cy="76944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4400" dirty="0">
                    <a:latin typeface="Century Gothic" pitchFamily="34" charset="0"/>
                  </a:rPr>
                  <a:t>2</a:t>
                </a:r>
                <a:r>
                  <a:rPr lang="en-US" sz="4400" dirty="0" smtClean="0">
                    <a:latin typeface="Century Gothic" pitchFamily="34" charset="0"/>
                  </a:rPr>
                  <a:t>0 </a:t>
                </a:r>
                <a:endParaRPr lang="en-US" sz="4400" dirty="0">
                  <a:latin typeface="Century Gothic" pitchFamily="34" charset="0"/>
                </a:endParaRPr>
              </a:p>
            </p:txBody>
          </p:sp>
          <p:cxnSp>
            <p:nvCxnSpPr>
              <p:cNvPr id="15" name="Straight Arrow Connector 14"/>
              <p:cNvCxnSpPr/>
              <p:nvPr/>
            </p:nvCxnSpPr>
            <p:spPr>
              <a:xfrm>
                <a:off x="3893128" y="2269959"/>
                <a:ext cx="231865" cy="48709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grpSp>
      </p:grpSp>
      <p:sp>
        <p:nvSpPr>
          <p:cNvPr id="20" name="TextBox 19"/>
          <p:cNvSpPr txBox="1"/>
          <p:nvPr/>
        </p:nvSpPr>
        <p:spPr>
          <a:xfrm>
            <a:off x="299241" y="4518693"/>
            <a:ext cx="1190223" cy="76944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4400" dirty="0" smtClean="0">
                <a:latin typeface="Century Gothic" pitchFamily="34" charset="0"/>
              </a:rPr>
              <a:t>40 </a:t>
            </a:r>
            <a:endParaRPr lang="en-US" sz="4400" dirty="0">
              <a:latin typeface="Century Gothic" pitchFamily="34" charset="0"/>
            </a:endParaRPr>
          </a:p>
        </p:txBody>
      </p:sp>
      <p:sp>
        <p:nvSpPr>
          <p:cNvPr id="26" name="TextBox 25"/>
          <p:cNvSpPr txBox="1"/>
          <p:nvPr/>
        </p:nvSpPr>
        <p:spPr>
          <a:xfrm>
            <a:off x="853273" y="5437747"/>
            <a:ext cx="2068668" cy="7694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4400" dirty="0">
                <a:latin typeface="Century Gothic" pitchFamily="34" charset="0"/>
              </a:rPr>
              <a:t>2</a:t>
            </a:r>
            <a:r>
              <a:rPr lang="en-US" sz="4400" dirty="0" smtClean="0">
                <a:latin typeface="Century Gothic" pitchFamily="34" charset="0"/>
              </a:rPr>
              <a:t> </a:t>
            </a:r>
            <a:endParaRPr lang="en-US" sz="4400" dirty="0">
              <a:latin typeface="Century Gothic" pitchFamily="34" charset="0"/>
            </a:endParaRPr>
          </a:p>
        </p:txBody>
      </p:sp>
      <p:sp>
        <p:nvSpPr>
          <p:cNvPr id="23" name="TextBox 22"/>
          <p:cNvSpPr txBox="1"/>
          <p:nvPr/>
        </p:nvSpPr>
        <p:spPr>
          <a:xfrm>
            <a:off x="382121" y="2478150"/>
            <a:ext cx="2929018" cy="7694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4400" u="sng" dirty="0" smtClean="0">
                <a:latin typeface="Century Gothic" pitchFamily="34" charset="0"/>
              </a:rPr>
              <a:t>Estimate</a:t>
            </a:r>
            <a:r>
              <a:rPr lang="en-US" sz="4400" dirty="0" smtClean="0">
                <a:latin typeface="Century Gothic" pitchFamily="34" charset="0"/>
              </a:rPr>
              <a:t> </a:t>
            </a:r>
            <a:endParaRPr lang="en-US" sz="4400" dirty="0">
              <a:latin typeface="Century Gothic" pitchFamily="34" charset="0"/>
            </a:endParaRPr>
          </a:p>
        </p:txBody>
      </p:sp>
      <p:sp>
        <p:nvSpPr>
          <p:cNvPr id="24" name="TextBox 23"/>
          <p:cNvSpPr txBox="1"/>
          <p:nvPr/>
        </p:nvSpPr>
        <p:spPr>
          <a:xfrm>
            <a:off x="4252686" y="2478150"/>
            <a:ext cx="4731657" cy="646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3600" u="sng" dirty="0" smtClean="0">
                <a:latin typeface="Century Gothic" pitchFamily="34" charset="0"/>
              </a:rPr>
              <a:t>Standard Algorithm</a:t>
            </a:r>
            <a:endParaRPr lang="en-US" sz="3600" dirty="0">
              <a:latin typeface="Century Gothic" pitchFamily="34" charset="0"/>
            </a:endParaRPr>
          </a:p>
        </p:txBody>
      </p:sp>
      <p:grpSp>
        <p:nvGrpSpPr>
          <p:cNvPr id="25" name="Group 24"/>
          <p:cNvGrpSpPr/>
          <p:nvPr/>
        </p:nvGrpSpPr>
        <p:grpSpPr>
          <a:xfrm>
            <a:off x="6350471" y="3940161"/>
            <a:ext cx="1646902" cy="698969"/>
            <a:chOff x="7573877" y="2679703"/>
            <a:chExt cx="1311010" cy="665039"/>
          </a:xfrm>
        </p:grpSpPr>
        <p:cxnSp>
          <p:nvCxnSpPr>
            <p:cNvPr id="27" name="Straight Connector 26"/>
            <p:cNvCxnSpPr/>
            <p:nvPr/>
          </p:nvCxnSpPr>
          <p:spPr>
            <a:xfrm flipV="1">
              <a:off x="7573877" y="2679703"/>
              <a:ext cx="1311010" cy="11651"/>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V="1">
              <a:off x="7573877" y="2679704"/>
              <a:ext cx="0" cy="66503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8" name="TextBox 7"/>
          <p:cNvSpPr txBox="1"/>
          <p:nvPr/>
        </p:nvSpPr>
        <p:spPr>
          <a:xfrm>
            <a:off x="3666078" y="1288021"/>
            <a:ext cx="1805808" cy="646331"/>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3600" dirty="0" smtClean="0">
                <a:latin typeface="Century Gothic" panose="020B0502020202020204" pitchFamily="34" charset="0"/>
              </a:rPr>
              <a:t>48 ÷ 21 </a:t>
            </a:r>
            <a:endParaRPr lang="en-US" sz="3600" dirty="0">
              <a:latin typeface="Century Gothic" panose="020B0502020202020204" pitchFamily="34" charset="0"/>
            </a:endParaRPr>
          </a:p>
        </p:txBody>
      </p:sp>
      <p:sp>
        <p:nvSpPr>
          <p:cNvPr id="9" name="TextBox 8"/>
          <p:cNvSpPr txBox="1"/>
          <p:nvPr/>
        </p:nvSpPr>
        <p:spPr>
          <a:xfrm>
            <a:off x="6484492" y="3992777"/>
            <a:ext cx="1378859" cy="646331"/>
          </a:xfrm>
          <a:prstGeom prst="rect">
            <a:avLst/>
          </a:prstGeom>
          <a:noFill/>
        </p:spPr>
        <p:txBody>
          <a:bodyPr wrap="square" rtlCol="0">
            <a:spAutoFit/>
          </a:bodyPr>
          <a:lstStyle/>
          <a:p>
            <a:r>
              <a:rPr lang="en-US" sz="3600" dirty="0" smtClean="0">
                <a:latin typeface="Century Gothic" panose="020B0502020202020204" pitchFamily="34" charset="0"/>
              </a:rPr>
              <a:t>48</a:t>
            </a:r>
            <a:endParaRPr lang="en-US" sz="3600" dirty="0">
              <a:latin typeface="Century Gothic" panose="020B0502020202020204" pitchFamily="34" charset="0"/>
            </a:endParaRPr>
          </a:p>
        </p:txBody>
      </p:sp>
      <p:sp>
        <p:nvSpPr>
          <p:cNvPr id="29" name="TextBox 28"/>
          <p:cNvSpPr txBox="1"/>
          <p:nvPr/>
        </p:nvSpPr>
        <p:spPr>
          <a:xfrm>
            <a:off x="5537659" y="3992799"/>
            <a:ext cx="790558" cy="646331"/>
          </a:xfrm>
          <a:prstGeom prst="rect">
            <a:avLst/>
          </a:prstGeom>
          <a:noFill/>
        </p:spPr>
        <p:txBody>
          <a:bodyPr wrap="square" rtlCol="0">
            <a:spAutoFit/>
          </a:bodyPr>
          <a:lstStyle/>
          <a:p>
            <a:r>
              <a:rPr lang="en-US" sz="3600" dirty="0" smtClean="0">
                <a:latin typeface="Century Gothic" panose="020B0502020202020204" pitchFamily="34" charset="0"/>
              </a:rPr>
              <a:t>21</a:t>
            </a:r>
            <a:endParaRPr lang="en-US" sz="3600" dirty="0">
              <a:latin typeface="Century Gothic" panose="020B0502020202020204" pitchFamily="34" charset="0"/>
            </a:endParaRPr>
          </a:p>
        </p:txBody>
      </p:sp>
      <p:sp>
        <p:nvSpPr>
          <p:cNvPr id="10" name="TextBox 9"/>
          <p:cNvSpPr txBox="1"/>
          <p:nvPr/>
        </p:nvSpPr>
        <p:spPr>
          <a:xfrm>
            <a:off x="6720112" y="3313961"/>
            <a:ext cx="740229" cy="707886"/>
          </a:xfrm>
          <a:prstGeom prst="rect">
            <a:avLst/>
          </a:prstGeom>
          <a:noFill/>
        </p:spPr>
        <p:txBody>
          <a:bodyPr wrap="square" rtlCol="0">
            <a:spAutoFit/>
          </a:bodyPr>
          <a:lstStyle/>
          <a:p>
            <a:r>
              <a:rPr lang="en-US" sz="4000" dirty="0">
                <a:latin typeface="Century Gothic" panose="020B0502020202020204" pitchFamily="34" charset="0"/>
              </a:rPr>
              <a:t>2</a:t>
            </a:r>
          </a:p>
        </p:txBody>
      </p:sp>
      <p:sp>
        <p:nvSpPr>
          <p:cNvPr id="30" name="TextBox 29"/>
          <p:cNvSpPr txBox="1"/>
          <p:nvPr/>
        </p:nvSpPr>
        <p:spPr>
          <a:xfrm>
            <a:off x="6306929" y="4518693"/>
            <a:ext cx="1109869" cy="707886"/>
          </a:xfrm>
          <a:prstGeom prst="rect">
            <a:avLst/>
          </a:prstGeom>
          <a:noFill/>
        </p:spPr>
        <p:txBody>
          <a:bodyPr wrap="square" rtlCol="0">
            <a:spAutoFit/>
          </a:bodyPr>
          <a:lstStyle/>
          <a:p>
            <a:r>
              <a:rPr lang="en-US" sz="4000" u="sng" dirty="0" smtClean="0">
                <a:latin typeface="Century Gothic" panose="020B0502020202020204" pitchFamily="34" charset="0"/>
              </a:rPr>
              <a:t>-42</a:t>
            </a:r>
            <a:endParaRPr lang="en-US" sz="4000" u="sng" dirty="0">
              <a:latin typeface="Century Gothic" panose="020B0502020202020204" pitchFamily="34" charset="0"/>
            </a:endParaRPr>
          </a:p>
        </p:txBody>
      </p:sp>
      <p:sp>
        <p:nvSpPr>
          <p:cNvPr id="31" name="TextBox 30"/>
          <p:cNvSpPr txBox="1"/>
          <p:nvPr/>
        </p:nvSpPr>
        <p:spPr>
          <a:xfrm>
            <a:off x="6350472" y="5048244"/>
            <a:ext cx="874250" cy="707886"/>
          </a:xfrm>
          <a:prstGeom prst="rect">
            <a:avLst/>
          </a:prstGeom>
          <a:noFill/>
        </p:spPr>
        <p:txBody>
          <a:bodyPr wrap="square" rtlCol="0">
            <a:spAutoFit/>
          </a:bodyPr>
          <a:lstStyle/>
          <a:p>
            <a:r>
              <a:rPr lang="en-US" sz="4000" dirty="0"/>
              <a:t> </a:t>
            </a:r>
            <a:r>
              <a:rPr lang="en-US" sz="4000" dirty="0">
                <a:latin typeface="Century Gothic" panose="020B0502020202020204" pitchFamily="34" charset="0"/>
              </a:rPr>
              <a:t> </a:t>
            </a:r>
            <a:r>
              <a:rPr lang="en-US" sz="4000" dirty="0" smtClean="0">
                <a:latin typeface="Century Gothic" panose="020B0502020202020204" pitchFamily="34" charset="0"/>
              </a:rPr>
              <a:t> 6</a:t>
            </a:r>
            <a:endParaRPr lang="en-US" sz="4000" dirty="0">
              <a:latin typeface="Century Gothic" panose="020B0502020202020204" pitchFamily="34" charset="0"/>
            </a:endParaRPr>
          </a:p>
        </p:txBody>
      </p:sp>
      <p:sp>
        <p:nvSpPr>
          <p:cNvPr id="14" name="Left-Up Arrow 13"/>
          <p:cNvSpPr/>
          <p:nvPr/>
        </p:nvSpPr>
        <p:spPr>
          <a:xfrm>
            <a:off x="7173920" y="4057407"/>
            <a:ext cx="446553" cy="1380340"/>
          </a:xfrm>
          <a:prstGeom prst="lef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TextBox 31"/>
          <p:cNvSpPr txBox="1"/>
          <p:nvPr/>
        </p:nvSpPr>
        <p:spPr>
          <a:xfrm>
            <a:off x="7010396" y="3333873"/>
            <a:ext cx="1175662" cy="707886"/>
          </a:xfrm>
          <a:prstGeom prst="rect">
            <a:avLst/>
          </a:prstGeom>
          <a:noFill/>
        </p:spPr>
        <p:txBody>
          <a:bodyPr wrap="square" rtlCol="0">
            <a:spAutoFit/>
          </a:bodyPr>
          <a:lstStyle/>
          <a:p>
            <a:r>
              <a:rPr lang="en-US" sz="4000" dirty="0"/>
              <a:t> </a:t>
            </a:r>
            <a:r>
              <a:rPr lang="en-US" sz="4000" dirty="0" smtClean="0">
                <a:latin typeface="Century Gothic" panose="020B0502020202020204" pitchFamily="34" charset="0"/>
              </a:rPr>
              <a:t>R6</a:t>
            </a:r>
            <a:endParaRPr lang="en-US" sz="4000" dirty="0">
              <a:latin typeface="Century Gothic" panose="020B0502020202020204" pitchFamily="34" charset="0"/>
            </a:endParaRPr>
          </a:p>
        </p:txBody>
      </p:sp>
    </p:spTree>
    <p:extLst>
      <p:ext uri="{BB962C8B-B14F-4D97-AF65-F5344CB8AC3E}">
        <p14:creationId xmlns:p14="http://schemas.microsoft.com/office/powerpoint/2010/main" val="21057508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580">
                                          <p:stCondLst>
                                            <p:cond delay="0"/>
                                          </p:stCondLst>
                                        </p:cTn>
                                        <p:tgtEl>
                                          <p:spTgt spid="23"/>
                                        </p:tgtEl>
                                      </p:cBhvr>
                                    </p:animEffect>
                                    <p:anim calcmode="lin" valueType="num">
                                      <p:cBhvr>
                                        <p:cTn id="13"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18" dur="26">
                                          <p:stCondLst>
                                            <p:cond delay="650"/>
                                          </p:stCondLst>
                                        </p:cTn>
                                        <p:tgtEl>
                                          <p:spTgt spid="23"/>
                                        </p:tgtEl>
                                      </p:cBhvr>
                                      <p:to x="100000" y="60000"/>
                                    </p:animScale>
                                    <p:animScale>
                                      <p:cBhvr>
                                        <p:cTn id="19" dur="166" decel="50000">
                                          <p:stCondLst>
                                            <p:cond delay="676"/>
                                          </p:stCondLst>
                                        </p:cTn>
                                        <p:tgtEl>
                                          <p:spTgt spid="23"/>
                                        </p:tgtEl>
                                      </p:cBhvr>
                                      <p:to x="100000" y="100000"/>
                                    </p:animScale>
                                    <p:animScale>
                                      <p:cBhvr>
                                        <p:cTn id="20" dur="26">
                                          <p:stCondLst>
                                            <p:cond delay="1312"/>
                                          </p:stCondLst>
                                        </p:cTn>
                                        <p:tgtEl>
                                          <p:spTgt spid="23"/>
                                        </p:tgtEl>
                                      </p:cBhvr>
                                      <p:to x="100000" y="80000"/>
                                    </p:animScale>
                                    <p:animScale>
                                      <p:cBhvr>
                                        <p:cTn id="21" dur="166" decel="50000">
                                          <p:stCondLst>
                                            <p:cond delay="1338"/>
                                          </p:stCondLst>
                                        </p:cTn>
                                        <p:tgtEl>
                                          <p:spTgt spid="23"/>
                                        </p:tgtEl>
                                      </p:cBhvr>
                                      <p:to x="100000" y="100000"/>
                                    </p:animScale>
                                    <p:animScale>
                                      <p:cBhvr>
                                        <p:cTn id="22" dur="26">
                                          <p:stCondLst>
                                            <p:cond delay="1642"/>
                                          </p:stCondLst>
                                        </p:cTn>
                                        <p:tgtEl>
                                          <p:spTgt spid="23"/>
                                        </p:tgtEl>
                                      </p:cBhvr>
                                      <p:to x="100000" y="90000"/>
                                    </p:animScale>
                                    <p:animScale>
                                      <p:cBhvr>
                                        <p:cTn id="23" dur="166" decel="50000">
                                          <p:stCondLst>
                                            <p:cond delay="1668"/>
                                          </p:stCondLst>
                                        </p:cTn>
                                        <p:tgtEl>
                                          <p:spTgt spid="23"/>
                                        </p:tgtEl>
                                      </p:cBhvr>
                                      <p:to x="100000" y="100000"/>
                                    </p:animScale>
                                    <p:animScale>
                                      <p:cBhvr>
                                        <p:cTn id="24" dur="26">
                                          <p:stCondLst>
                                            <p:cond delay="1808"/>
                                          </p:stCondLst>
                                        </p:cTn>
                                        <p:tgtEl>
                                          <p:spTgt spid="23"/>
                                        </p:tgtEl>
                                      </p:cBhvr>
                                      <p:to x="100000" y="95000"/>
                                    </p:animScale>
                                    <p:animScale>
                                      <p:cBhvr>
                                        <p:cTn id="25" dur="166" decel="50000">
                                          <p:stCondLst>
                                            <p:cond delay="1834"/>
                                          </p:stCondLst>
                                        </p:cTn>
                                        <p:tgtEl>
                                          <p:spTgt spid="23"/>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500" fill="hold"/>
                                        <p:tgtEl>
                                          <p:spTgt spid="22"/>
                                        </p:tgtEl>
                                        <p:attrNameLst>
                                          <p:attrName>ppt_x</p:attrName>
                                        </p:attrNameLst>
                                      </p:cBhvr>
                                      <p:tavLst>
                                        <p:tav tm="0">
                                          <p:val>
                                            <p:strVal val="#ppt_x"/>
                                          </p:val>
                                        </p:tav>
                                        <p:tav tm="100000">
                                          <p:val>
                                            <p:strVal val="#ppt_x"/>
                                          </p:val>
                                        </p:tav>
                                      </p:tavLst>
                                    </p:anim>
                                    <p:anim calcmode="lin" valueType="num">
                                      <p:cBhvr additive="base">
                                        <p:cTn id="31"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dissolve">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dissolve">
                                      <p:cBhvr>
                                        <p:cTn id="41" dur="500"/>
                                        <p:tgtEl>
                                          <p:spTgt spid="20"/>
                                        </p:tgtEl>
                                      </p:cBhvr>
                                    </p:animEffect>
                                  </p:childTnLst>
                                </p:cTn>
                              </p:par>
                            </p:childTnLst>
                          </p:cTn>
                        </p:par>
                      </p:childTnLst>
                    </p:cTn>
                  </p:par>
                  <p:par>
                    <p:cTn id="42" fill="hold">
                      <p:stCondLst>
                        <p:cond delay="indefinite"/>
                      </p:stCondLst>
                      <p:childTnLst>
                        <p:par>
                          <p:cTn id="43" fill="hold">
                            <p:stCondLst>
                              <p:cond delay="0"/>
                            </p:stCondLst>
                            <p:childTnLst>
                              <p:par>
                                <p:cTn id="44" presetID="26" presetClass="entr" presetSubtype="0" fill="hold" grpId="0" nodeType="click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down)">
                                      <p:cBhvr>
                                        <p:cTn id="46" dur="580">
                                          <p:stCondLst>
                                            <p:cond delay="0"/>
                                          </p:stCondLst>
                                        </p:cTn>
                                        <p:tgtEl>
                                          <p:spTgt spid="26"/>
                                        </p:tgtEl>
                                      </p:cBhvr>
                                    </p:animEffect>
                                    <p:anim calcmode="lin" valueType="num">
                                      <p:cBhvr>
                                        <p:cTn id="47"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52" dur="26">
                                          <p:stCondLst>
                                            <p:cond delay="650"/>
                                          </p:stCondLst>
                                        </p:cTn>
                                        <p:tgtEl>
                                          <p:spTgt spid="26"/>
                                        </p:tgtEl>
                                      </p:cBhvr>
                                      <p:to x="100000" y="60000"/>
                                    </p:animScale>
                                    <p:animScale>
                                      <p:cBhvr>
                                        <p:cTn id="53" dur="166" decel="50000">
                                          <p:stCondLst>
                                            <p:cond delay="676"/>
                                          </p:stCondLst>
                                        </p:cTn>
                                        <p:tgtEl>
                                          <p:spTgt spid="26"/>
                                        </p:tgtEl>
                                      </p:cBhvr>
                                      <p:to x="100000" y="100000"/>
                                    </p:animScale>
                                    <p:animScale>
                                      <p:cBhvr>
                                        <p:cTn id="54" dur="26">
                                          <p:stCondLst>
                                            <p:cond delay="1312"/>
                                          </p:stCondLst>
                                        </p:cTn>
                                        <p:tgtEl>
                                          <p:spTgt spid="26"/>
                                        </p:tgtEl>
                                      </p:cBhvr>
                                      <p:to x="100000" y="80000"/>
                                    </p:animScale>
                                    <p:animScale>
                                      <p:cBhvr>
                                        <p:cTn id="55" dur="166" decel="50000">
                                          <p:stCondLst>
                                            <p:cond delay="1338"/>
                                          </p:stCondLst>
                                        </p:cTn>
                                        <p:tgtEl>
                                          <p:spTgt spid="26"/>
                                        </p:tgtEl>
                                      </p:cBhvr>
                                      <p:to x="100000" y="100000"/>
                                    </p:animScale>
                                    <p:animScale>
                                      <p:cBhvr>
                                        <p:cTn id="56" dur="26">
                                          <p:stCondLst>
                                            <p:cond delay="1642"/>
                                          </p:stCondLst>
                                        </p:cTn>
                                        <p:tgtEl>
                                          <p:spTgt spid="26"/>
                                        </p:tgtEl>
                                      </p:cBhvr>
                                      <p:to x="100000" y="90000"/>
                                    </p:animScale>
                                    <p:animScale>
                                      <p:cBhvr>
                                        <p:cTn id="57" dur="166" decel="50000">
                                          <p:stCondLst>
                                            <p:cond delay="1668"/>
                                          </p:stCondLst>
                                        </p:cTn>
                                        <p:tgtEl>
                                          <p:spTgt spid="26"/>
                                        </p:tgtEl>
                                      </p:cBhvr>
                                      <p:to x="100000" y="100000"/>
                                    </p:animScale>
                                    <p:animScale>
                                      <p:cBhvr>
                                        <p:cTn id="58" dur="26">
                                          <p:stCondLst>
                                            <p:cond delay="1808"/>
                                          </p:stCondLst>
                                        </p:cTn>
                                        <p:tgtEl>
                                          <p:spTgt spid="26"/>
                                        </p:tgtEl>
                                      </p:cBhvr>
                                      <p:to x="100000" y="95000"/>
                                    </p:animScale>
                                    <p:animScale>
                                      <p:cBhvr>
                                        <p:cTn id="59" dur="166" decel="50000">
                                          <p:stCondLst>
                                            <p:cond delay="1834"/>
                                          </p:stCondLst>
                                        </p:cTn>
                                        <p:tgtEl>
                                          <p:spTgt spid="26"/>
                                        </p:tgtEl>
                                      </p:cBhvr>
                                      <p:to x="100000" y="100000"/>
                                    </p:animScale>
                                  </p:childTnLst>
                                </p:cTn>
                              </p:par>
                            </p:childTnLst>
                          </p:cTn>
                        </p:par>
                      </p:childTnLst>
                    </p:cTn>
                  </p:par>
                  <p:par>
                    <p:cTn id="60" fill="hold">
                      <p:stCondLst>
                        <p:cond delay="indefinite"/>
                      </p:stCondLst>
                      <p:childTnLst>
                        <p:par>
                          <p:cTn id="61" fill="hold">
                            <p:stCondLst>
                              <p:cond delay="0"/>
                            </p:stCondLst>
                            <p:childTnLst>
                              <p:par>
                                <p:cTn id="62" presetID="26" presetClass="entr" presetSubtype="0" fill="hold" grpId="0" nodeType="click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ipe(down)">
                                      <p:cBhvr>
                                        <p:cTn id="64" dur="580">
                                          <p:stCondLst>
                                            <p:cond delay="0"/>
                                          </p:stCondLst>
                                        </p:cTn>
                                        <p:tgtEl>
                                          <p:spTgt spid="24"/>
                                        </p:tgtEl>
                                      </p:cBhvr>
                                    </p:animEffect>
                                    <p:anim calcmode="lin" valueType="num">
                                      <p:cBhvr>
                                        <p:cTn id="65"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66"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67"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68"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69"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70" dur="26">
                                          <p:stCondLst>
                                            <p:cond delay="650"/>
                                          </p:stCondLst>
                                        </p:cTn>
                                        <p:tgtEl>
                                          <p:spTgt spid="24"/>
                                        </p:tgtEl>
                                      </p:cBhvr>
                                      <p:to x="100000" y="60000"/>
                                    </p:animScale>
                                    <p:animScale>
                                      <p:cBhvr>
                                        <p:cTn id="71" dur="166" decel="50000">
                                          <p:stCondLst>
                                            <p:cond delay="676"/>
                                          </p:stCondLst>
                                        </p:cTn>
                                        <p:tgtEl>
                                          <p:spTgt spid="24"/>
                                        </p:tgtEl>
                                      </p:cBhvr>
                                      <p:to x="100000" y="100000"/>
                                    </p:animScale>
                                    <p:animScale>
                                      <p:cBhvr>
                                        <p:cTn id="72" dur="26">
                                          <p:stCondLst>
                                            <p:cond delay="1312"/>
                                          </p:stCondLst>
                                        </p:cTn>
                                        <p:tgtEl>
                                          <p:spTgt spid="24"/>
                                        </p:tgtEl>
                                      </p:cBhvr>
                                      <p:to x="100000" y="80000"/>
                                    </p:animScale>
                                    <p:animScale>
                                      <p:cBhvr>
                                        <p:cTn id="73" dur="166" decel="50000">
                                          <p:stCondLst>
                                            <p:cond delay="1338"/>
                                          </p:stCondLst>
                                        </p:cTn>
                                        <p:tgtEl>
                                          <p:spTgt spid="24"/>
                                        </p:tgtEl>
                                      </p:cBhvr>
                                      <p:to x="100000" y="100000"/>
                                    </p:animScale>
                                    <p:animScale>
                                      <p:cBhvr>
                                        <p:cTn id="74" dur="26">
                                          <p:stCondLst>
                                            <p:cond delay="1642"/>
                                          </p:stCondLst>
                                        </p:cTn>
                                        <p:tgtEl>
                                          <p:spTgt spid="24"/>
                                        </p:tgtEl>
                                      </p:cBhvr>
                                      <p:to x="100000" y="90000"/>
                                    </p:animScale>
                                    <p:animScale>
                                      <p:cBhvr>
                                        <p:cTn id="75" dur="166" decel="50000">
                                          <p:stCondLst>
                                            <p:cond delay="1668"/>
                                          </p:stCondLst>
                                        </p:cTn>
                                        <p:tgtEl>
                                          <p:spTgt spid="24"/>
                                        </p:tgtEl>
                                      </p:cBhvr>
                                      <p:to x="100000" y="100000"/>
                                    </p:animScale>
                                    <p:animScale>
                                      <p:cBhvr>
                                        <p:cTn id="76" dur="26">
                                          <p:stCondLst>
                                            <p:cond delay="1808"/>
                                          </p:stCondLst>
                                        </p:cTn>
                                        <p:tgtEl>
                                          <p:spTgt spid="24"/>
                                        </p:tgtEl>
                                      </p:cBhvr>
                                      <p:to x="100000" y="95000"/>
                                    </p:animScale>
                                    <p:animScale>
                                      <p:cBhvr>
                                        <p:cTn id="77" dur="166" decel="50000">
                                          <p:stCondLst>
                                            <p:cond delay="1834"/>
                                          </p:stCondLst>
                                        </p:cTn>
                                        <p:tgtEl>
                                          <p:spTgt spid="24"/>
                                        </p:tgtEl>
                                      </p:cBhvr>
                                      <p:to x="100000" y="100000"/>
                                    </p:animScale>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wipe(down)">
                                      <p:cBhvr>
                                        <p:cTn id="82" dur="500"/>
                                        <p:tgtEl>
                                          <p:spTgt spid="25"/>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9"/>
                                        </p:tgtEl>
                                        <p:attrNameLst>
                                          <p:attrName>style.visibility</p:attrName>
                                        </p:attrNameLst>
                                      </p:cBhvr>
                                      <p:to>
                                        <p:strVal val="visible"/>
                                      </p:to>
                                    </p:set>
                                    <p:animEffect transition="in" filter="wipe(down)">
                                      <p:cBhvr>
                                        <p:cTn id="85" dur="500"/>
                                        <p:tgtEl>
                                          <p:spTgt spid="9"/>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wipe(down)">
                                      <p:cBhvr>
                                        <p:cTn id="88" dur="500"/>
                                        <p:tgtEl>
                                          <p:spTgt spid="29"/>
                                        </p:tgtEl>
                                      </p:cBhvr>
                                    </p:animEffect>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grpId="0" nodeType="clickEffect">
                                  <p:stCondLst>
                                    <p:cond delay="0"/>
                                  </p:stCondLst>
                                  <p:childTnLst>
                                    <p:set>
                                      <p:cBhvr>
                                        <p:cTn id="92" dur="1" fill="hold">
                                          <p:stCondLst>
                                            <p:cond delay="0"/>
                                          </p:stCondLst>
                                        </p:cTn>
                                        <p:tgtEl>
                                          <p:spTgt spid="10"/>
                                        </p:tgtEl>
                                        <p:attrNameLst>
                                          <p:attrName>style.visibility</p:attrName>
                                        </p:attrNameLst>
                                      </p:cBhvr>
                                      <p:to>
                                        <p:strVal val="visible"/>
                                      </p:to>
                                    </p:set>
                                    <p:anim calcmode="lin" valueType="num">
                                      <p:cBhvr additive="base">
                                        <p:cTn id="93" dur="500" fill="hold"/>
                                        <p:tgtEl>
                                          <p:spTgt spid="10"/>
                                        </p:tgtEl>
                                        <p:attrNameLst>
                                          <p:attrName>ppt_x</p:attrName>
                                        </p:attrNameLst>
                                      </p:cBhvr>
                                      <p:tavLst>
                                        <p:tav tm="0">
                                          <p:val>
                                            <p:strVal val="#ppt_x"/>
                                          </p:val>
                                        </p:tav>
                                        <p:tav tm="100000">
                                          <p:val>
                                            <p:strVal val="#ppt_x"/>
                                          </p:val>
                                        </p:tav>
                                      </p:tavLst>
                                    </p:anim>
                                    <p:anim calcmode="lin" valueType="num">
                                      <p:cBhvr additive="base">
                                        <p:cTn id="9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additive="base">
                                        <p:cTn id="99" dur="500" fill="hold"/>
                                        <p:tgtEl>
                                          <p:spTgt spid="30"/>
                                        </p:tgtEl>
                                        <p:attrNameLst>
                                          <p:attrName>ppt_x</p:attrName>
                                        </p:attrNameLst>
                                      </p:cBhvr>
                                      <p:tavLst>
                                        <p:tav tm="0">
                                          <p:val>
                                            <p:strVal val="#ppt_x"/>
                                          </p:val>
                                        </p:tav>
                                        <p:tav tm="100000">
                                          <p:val>
                                            <p:strVal val="#ppt_x"/>
                                          </p:val>
                                        </p:tav>
                                      </p:tavLst>
                                    </p:anim>
                                    <p:anim calcmode="lin" valueType="num">
                                      <p:cBhvr additive="base">
                                        <p:cTn id="10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 presetClass="entr" presetSubtype="4" fill="hold" grpId="0" nodeType="clickEffect">
                                  <p:stCondLst>
                                    <p:cond delay="0"/>
                                  </p:stCondLst>
                                  <p:childTnLst>
                                    <p:set>
                                      <p:cBhvr>
                                        <p:cTn id="104" dur="1" fill="hold">
                                          <p:stCondLst>
                                            <p:cond delay="0"/>
                                          </p:stCondLst>
                                        </p:cTn>
                                        <p:tgtEl>
                                          <p:spTgt spid="31"/>
                                        </p:tgtEl>
                                        <p:attrNameLst>
                                          <p:attrName>style.visibility</p:attrName>
                                        </p:attrNameLst>
                                      </p:cBhvr>
                                      <p:to>
                                        <p:strVal val="visible"/>
                                      </p:to>
                                    </p:set>
                                    <p:anim calcmode="lin" valueType="num">
                                      <p:cBhvr additive="base">
                                        <p:cTn id="105" dur="500" fill="hold"/>
                                        <p:tgtEl>
                                          <p:spTgt spid="31"/>
                                        </p:tgtEl>
                                        <p:attrNameLst>
                                          <p:attrName>ppt_x</p:attrName>
                                        </p:attrNameLst>
                                      </p:cBhvr>
                                      <p:tavLst>
                                        <p:tav tm="0">
                                          <p:val>
                                            <p:strVal val="#ppt_x"/>
                                          </p:val>
                                        </p:tav>
                                        <p:tav tm="100000">
                                          <p:val>
                                            <p:strVal val="#ppt_x"/>
                                          </p:val>
                                        </p:tav>
                                      </p:tavLst>
                                    </p:anim>
                                    <p:anim calcmode="lin" valueType="num">
                                      <p:cBhvr additive="base">
                                        <p:cTn id="106"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2" presetClass="entr" presetSubtype="4" fill="hold" grpId="0" nodeType="clickEffect">
                                  <p:stCondLst>
                                    <p:cond delay="0"/>
                                  </p:stCondLst>
                                  <p:childTnLst>
                                    <p:set>
                                      <p:cBhvr>
                                        <p:cTn id="110" dur="1" fill="hold">
                                          <p:stCondLst>
                                            <p:cond delay="0"/>
                                          </p:stCondLst>
                                        </p:cTn>
                                        <p:tgtEl>
                                          <p:spTgt spid="14"/>
                                        </p:tgtEl>
                                        <p:attrNameLst>
                                          <p:attrName>style.visibility</p:attrName>
                                        </p:attrNameLst>
                                      </p:cBhvr>
                                      <p:to>
                                        <p:strVal val="visible"/>
                                      </p:to>
                                    </p:set>
                                    <p:anim calcmode="lin" valueType="num">
                                      <p:cBhvr additive="base">
                                        <p:cTn id="111" dur="500" fill="hold"/>
                                        <p:tgtEl>
                                          <p:spTgt spid="14"/>
                                        </p:tgtEl>
                                        <p:attrNameLst>
                                          <p:attrName>ppt_x</p:attrName>
                                        </p:attrNameLst>
                                      </p:cBhvr>
                                      <p:tavLst>
                                        <p:tav tm="0">
                                          <p:val>
                                            <p:strVal val="#ppt_x"/>
                                          </p:val>
                                        </p:tav>
                                        <p:tav tm="100000">
                                          <p:val>
                                            <p:strVal val="#ppt_x"/>
                                          </p:val>
                                        </p:tav>
                                      </p:tavLst>
                                    </p:anim>
                                    <p:anim calcmode="lin" valueType="num">
                                      <p:cBhvr additive="base">
                                        <p:cTn id="11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2" presetClass="entr" presetSubtype="4" fill="hold" grpId="0" nodeType="clickEffect">
                                  <p:stCondLst>
                                    <p:cond delay="0"/>
                                  </p:stCondLst>
                                  <p:childTnLst>
                                    <p:set>
                                      <p:cBhvr>
                                        <p:cTn id="116" dur="1" fill="hold">
                                          <p:stCondLst>
                                            <p:cond delay="0"/>
                                          </p:stCondLst>
                                        </p:cTn>
                                        <p:tgtEl>
                                          <p:spTgt spid="32"/>
                                        </p:tgtEl>
                                        <p:attrNameLst>
                                          <p:attrName>style.visibility</p:attrName>
                                        </p:attrNameLst>
                                      </p:cBhvr>
                                      <p:to>
                                        <p:strVal val="visible"/>
                                      </p:to>
                                    </p:set>
                                    <p:anim calcmode="lin" valueType="num">
                                      <p:cBhvr additive="base">
                                        <p:cTn id="117" dur="500" fill="hold"/>
                                        <p:tgtEl>
                                          <p:spTgt spid="32"/>
                                        </p:tgtEl>
                                        <p:attrNameLst>
                                          <p:attrName>ppt_x</p:attrName>
                                        </p:attrNameLst>
                                      </p:cBhvr>
                                      <p:tavLst>
                                        <p:tav tm="0">
                                          <p:val>
                                            <p:strVal val="#ppt_x"/>
                                          </p:val>
                                        </p:tav>
                                        <p:tav tm="100000">
                                          <p:val>
                                            <p:strVal val="#ppt_x"/>
                                          </p:val>
                                        </p:tav>
                                      </p:tavLst>
                                    </p:anim>
                                    <p:anim calcmode="lin" valueType="num">
                                      <p:cBhvr additive="base">
                                        <p:cTn id="11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0" grpId="0" animBg="1"/>
      <p:bldP spid="26" grpId="0" animBg="1"/>
      <p:bldP spid="23" grpId="0" animBg="1"/>
      <p:bldP spid="24" grpId="0" animBg="1"/>
      <p:bldP spid="8" grpId="0" animBg="1"/>
      <p:bldP spid="9" grpId="0"/>
      <p:bldP spid="29" grpId="0"/>
      <p:bldP spid="10" grpId="0"/>
      <p:bldP spid="30" grpId="0"/>
      <p:bldP spid="31" grpId="0"/>
      <p:bldP spid="14" grpId="0" animBg="1"/>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8335"/>
            <a:ext cx="8025621" cy="987322"/>
          </a:xfrm>
        </p:spPr>
        <p:style>
          <a:lnRef idx="2">
            <a:schemeClr val="accent3"/>
          </a:lnRef>
          <a:fillRef idx="1">
            <a:schemeClr val="lt1"/>
          </a:fillRef>
          <a:effectRef idx="0">
            <a:schemeClr val="accent3"/>
          </a:effectRef>
          <a:fontRef idx="minor">
            <a:schemeClr val="dk1"/>
          </a:fontRef>
        </p:style>
        <p:txBody>
          <a:bodyPr>
            <a:normAutofit/>
          </a:bodyPr>
          <a:lstStyle/>
          <a:p>
            <a:r>
              <a:rPr lang="en-US" dirty="0" smtClean="0">
                <a:latin typeface="Century Gothic" pitchFamily="34" charset="0"/>
              </a:rPr>
              <a:t>Divide by Two Digit Numbers</a:t>
            </a:r>
            <a:endParaRPr lang="en-US" dirty="0">
              <a:latin typeface="Century Gothic" pitchFamily="34" charset="0"/>
            </a:endParaRPr>
          </a:p>
        </p:txBody>
      </p:sp>
      <p:sp>
        <p:nvSpPr>
          <p:cNvPr id="4" name="Footer Placeholder 3"/>
          <p:cNvSpPr>
            <a:spLocks noGrp="1"/>
          </p:cNvSpPr>
          <p:nvPr>
            <p:ph type="ftr" sz="quarter" idx="11"/>
          </p:nvPr>
        </p:nvSpPr>
        <p:spPr/>
        <p:txBody>
          <a:bodyPr/>
          <a:lstStyle/>
          <a:p>
            <a:r>
              <a:rPr lang="en-US" dirty="0" smtClean="0"/>
              <a:t>5th Grade Module 2 – Lesson 21</a:t>
            </a:r>
            <a:endParaRPr lang="en-US" dirty="0"/>
          </a:p>
        </p:txBody>
      </p:sp>
      <p:sp>
        <p:nvSpPr>
          <p:cNvPr id="22" name="TextBox 21"/>
          <p:cNvSpPr txBox="1"/>
          <p:nvPr/>
        </p:nvSpPr>
        <p:spPr>
          <a:xfrm>
            <a:off x="538754" y="3430073"/>
            <a:ext cx="2615752" cy="76944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4400" dirty="0" smtClean="0">
                <a:latin typeface="Century Gothic" pitchFamily="34" charset="0"/>
              </a:rPr>
              <a:t>99 ÷ 32</a:t>
            </a:r>
            <a:endParaRPr lang="en-US" sz="4400" dirty="0">
              <a:latin typeface="Century Gothic" pitchFamily="34" charset="0"/>
            </a:endParaRPr>
          </a:p>
        </p:txBody>
      </p:sp>
      <p:grpSp>
        <p:nvGrpSpPr>
          <p:cNvPr id="18" name="Group 17"/>
          <p:cNvGrpSpPr/>
          <p:nvPr/>
        </p:nvGrpSpPr>
        <p:grpSpPr>
          <a:xfrm>
            <a:off x="1470460" y="4152034"/>
            <a:ext cx="1694643" cy="1136100"/>
            <a:chOff x="2903113" y="2269959"/>
            <a:chExt cx="1694643" cy="1136100"/>
          </a:xfrm>
        </p:grpSpPr>
        <p:sp>
          <p:nvSpPr>
            <p:cNvPr id="13" name="TextBox 12"/>
            <p:cNvSpPr txBox="1"/>
            <p:nvPr/>
          </p:nvSpPr>
          <p:spPr>
            <a:xfrm>
              <a:off x="2903113" y="2636618"/>
              <a:ext cx="752341" cy="76944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4400" dirty="0" smtClean="0">
                  <a:latin typeface="Century Gothic" pitchFamily="34" charset="0"/>
                </a:rPr>
                <a:t>÷ </a:t>
              </a:r>
              <a:endParaRPr lang="en-US" sz="4400" dirty="0">
                <a:latin typeface="Century Gothic" pitchFamily="34" charset="0"/>
              </a:endParaRPr>
            </a:p>
          </p:txBody>
        </p:sp>
        <p:grpSp>
          <p:nvGrpSpPr>
            <p:cNvPr id="17" name="Group 16"/>
            <p:cNvGrpSpPr/>
            <p:nvPr/>
          </p:nvGrpSpPr>
          <p:grpSpPr>
            <a:xfrm>
              <a:off x="3652231" y="2269959"/>
              <a:ext cx="945525" cy="1136100"/>
              <a:chOff x="3652231" y="2269959"/>
              <a:chExt cx="945525" cy="1136100"/>
            </a:xfrm>
          </p:grpSpPr>
          <p:sp>
            <p:nvSpPr>
              <p:cNvPr id="11" name="TextBox 10"/>
              <p:cNvSpPr txBox="1"/>
              <p:nvPr/>
            </p:nvSpPr>
            <p:spPr>
              <a:xfrm>
                <a:off x="3652231" y="2636618"/>
                <a:ext cx="945525" cy="76944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4400" dirty="0" smtClean="0">
                    <a:latin typeface="Century Gothic" pitchFamily="34" charset="0"/>
                  </a:rPr>
                  <a:t>30 </a:t>
                </a:r>
                <a:endParaRPr lang="en-US" sz="4400" dirty="0">
                  <a:latin typeface="Century Gothic" pitchFamily="34" charset="0"/>
                </a:endParaRPr>
              </a:p>
            </p:txBody>
          </p:sp>
          <p:cxnSp>
            <p:nvCxnSpPr>
              <p:cNvPr id="15" name="Straight Arrow Connector 14"/>
              <p:cNvCxnSpPr/>
              <p:nvPr/>
            </p:nvCxnSpPr>
            <p:spPr>
              <a:xfrm>
                <a:off x="3893128" y="2269959"/>
                <a:ext cx="231865" cy="48709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grpSp>
      </p:grpSp>
      <p:sp>
        <p:nvSpPr>
          <p:cNvPr id="20" name="TextBox 19"/>
          <p:cNvSpPr txBox="1"/>
          <p:nvPr/>
        </p:nvSpPr>
        <p:spPr>
          <a:xfrm>
            <a:off x="299241" y="4518693"/>
            <a:ext cx="1190223" cy="76944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4400" dirty="0">
                <a:latin typeface="Century Gothic" pitchFamily="34" charset="0"/>
              </a:rPr>
              <a:t>9</a:t>
            </a:r>
            <a:r>
              <a:rPr lang="en-US" sz="4400" dirty="0" smtClean="0">
                <a:latin typeface="Century Gothic" pitchFamily="34" charset="0"/>
              </a:rPr>
              <a:t>0 </a:t>
            </a:r>
            <a:endParaRPr lang="en-US" sz="4400" dirty="0">
              <a:latin typeface="Century Gothic" pitchFamily="34" charset="0"/>
            </a:endParaRPr>
          </a:p>
        </p:txBody>
      </p:sp>
      <p:sp>
        <p:nvSpPr>
          <p:cNvPr id="26" name="TextBox 25"/>
          <p:cNvSpPr txBox="1"/>
          <p:nvPr/>
        </p:nvSpPr>
        <p:spPr>
          <a:xfrm>
            <a:off x="853273" y="5437747"/>
            <a:ext cx="2068668" cy="7694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4400" dirty="0" smtClean="0">
                <a:latin typeface="Century Gothic" pitchFamily="34" charset="0"/>
              </a:rPr>
              <a:t>3 </a:t>
            </a:r>
            <a:endParaRPr lang="en-US" sz="4400" dirty="0">
              <a:latin typeface="Century Gothic" pitchFamily="34" charset="0"/>
            </a:endParaRPr>
          </a:p>
        </p:txBody>
      </p:sp>
      <p:sp>
        <p:nvSpPr>
          <p:cNvPr id="23" name="TextBox 22"/>
          <p:cNvSpPr txBox="1"/>
          <p:nvPr/>
        </p:nvSpPr>
        <p:spPr>
          <a:xfrm>
            <a:off x="382121" y="2478150"/>
            <a:ext cx="2929018" cy="7694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4400" u="sng" dirty="0" smtClean="0">
                <a:latin typeface="Century Gothic" pitchFamily="34" charset="0"/>
              </a:rPr>
              <a:t>Estimate</a:t>
            </a:r>
            <a:r>
              <a:rPr lang="en-US" sz="4400" dirty="0" smtClean="0">
                <a:latin typeface="Century Gothic" pitchFamily="34" charset="0"/>
              </a:rPr>
              <a:t> </a:t>
            </a:r>
            <a:endParaRPr lang="en-US" sz="4400" dirty="0">
              <a:latin typeface="Century Gothic" pitchFamily="34" charset="0"/>
            </a:endParaRPr>
          </a:p>
        </p:txBody>
      </p:sp>
      <p:sp>
        <p:nvSpPr>
          <p:cNvPr id="24" name="TextBox 23"/>
          <p:cNvSpPr txBox="1"/>
          <p:nvPr/>
        </p:nvSpPr>
        <p:spPr>
          <a:xfrm>
            <a:off x="4252686" y="2478150"/>
            <a:ext cx="4731657" cy="646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3600" u="sng" dirty="0" smtClean="0">
                <a:latin typeface="Century Gothic" pitchFamily="34" charset="0"/>
              </a:rPr>
              <a:t>Standard Algorithm</a:t>
            </a:r>
            <a:endParaRPr lang="en-US" sz="3600" dirty="0">
              <a:latin typeface="Century Gothic" pitchFamily="34" charset="0"/>
            </a:endParaRPr>
          </a:p>
        </p:txBody>
      </p:sp>
      <p:grpSp>
        <p:nvGrpSpPr>
          <p:cNvPr id="25" name="Group 24"/>
          <p:cNvGrpSpPr/>
          <p:nvPr/>
        </p:nvGrpSpPr>
        <p:grpSpPr>
          <a:xfrm>
            <a:off x="6350471" y="3940161"/>
            <a:ext cx="1646902" cy="698969"/>
            <a:chOff x="7573877" y="2679703"/>
            <a:chExt cx="1311010" cy="665039"/>
          </a:xfrm>
        </p:grpSpPr>
        <p:cxnSp>
          <p:nvCxnSpPr>
            <p:cNvPr id="27" name="Straight Connector 26"/>
            <p:cNvCxnSpPr/>
            <p:nvPr/>
          </p:nvCxnSpPr>
          <p:spPr>
            <a:xfrm flipV="1">
              <a:off x="7573877" y="2679703"/>
              <a:ext cx="1311010" cy="11651"/>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V="1">
              <a:off x="7573877" y="2679704"/>
              <a:ext cx="0" cy="66503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8" name="TextBox 7"/>
          <p:cNvSpPr txBox="1"/>
          <p:nvPr/>
        </p:nvSpPr>
        <p:spPr>
          <a:xfrm>
            <a:off x="3666078" y="1288021"/>
            <a:ext cx="1805808" cy="646331"/>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3600" dirty="0" smtClean="0">
                <a:latin typeface="Century Gothic" panose="020B0502020202020204" pitchFamily="34" charset="0"/>
              </a:rPr>
              <a:t>99 ÷ 32 </a:t>
            </a:r>
            <a:endParaRPr lang="en-US" sz="3600" dirty="0">
              <a:latin typeface="Century Gothic" panose="020B0502020202020204" pitchFamily="34" charset="0"/>
            </a:endParaRPr>
          </a:p>
        </p:txBody>
      </p:sp>
      <p:sp>
        <p:nvSpPr>
          <p:cNvPr id="9" name="TextBox 8"/>
          <p:cNvSpPr txBox="1"/>
          <p:nvPr/>
        </p:nvSpPr>
        <p:spPr>
          <a:xfrm>
            <a:off x="6484492" y="3992777"/>
            <a:ext cx="1378859" cy="646331"/>
          </a:xfrm>
          <a:prstGeom prst="rect">
            <a:avLst/>
          </a:prstGeom>
          <a:noFill/>
        </p:spPr>
        <p:txBody>
          <a:bodyPr wrap="square" rtlCol="0">
            <a:spAutoFit/>
          </a:bodyPr>
          <a:lstStyle/>
          <a:p>
            <a:r>
              <a:rPr lang="en-US" sz="3600" dirty="0" smtClean="0">
                <a:latin typeface="Century Gothic" panose="020B0502020202020204" pitchFamily="34" charset="0"/>
              </a:rPr>
              <a:t>99</a:t>
            </a:r>
            <a:endParaRPr lang="en-US" sz="3600" dirty="0">
              <a:latin typeface="Century Gothic" panose="020B0502020202020204" pitchFamily="34" charset="0"/>
            </a:endParaRPr>
          </a:p>
        </p:txBody>
      </p:sp>
      <p:sp>
        <p:nvSpPr>
          <p:cNvPr id="29" name="TextBox 28"/>
          <p:cNvSpPr txBox="1"/>
          <p:nvPr/>
        </p:nvSpPr>
        <p:spPr>
          <a:xfrm>
            <a:off x="5537659" y="3992799"/>
            <a:ext cx="790558" cy="646331"/>
          </a:xfrm>
          <a:prstGeom prst="rect">
            <a:avLst/>
          </a:prstGeom>
          <a:noFill/>
        </p:spPr>
        <p:txBody>
          <a:bodyPr wrap="square" rtlCol="0">
            <a:spAutoFit/>
          </a:bodyPr>
          <a:lstStyle/>
          <a:p>
            <a:r>
              <a:rPr lang="en-US" sz="3600" dirty="0" smtClean="0">
                <a:latin typeface="Century Gothic" panose="020B0502020202020204" pitchFamily="34" charset="0"/>
              </a:rPr>
              <a:t>32</a:t>
            </a:r>
            <a:endParaRPr lang="en-US" sz="3600" dirty="0">
              <a:latin typeface="Century Gothic" panose="020B0502020202020204" pitchFamily="34" charset="0"/>
            </a:endParaRPr>
          </a:p>
        </p:txBody>
      </p:sp>
      <p:sp>
        <p:nvSpPr>
          <p:cNvPr id="10" name="TextBox 9"/>
          <p:cNvSpPr txBox="1"/>
          <p:nvPr/>
        </p:nvSpPr>
        <p:spPr>
          <a:xfrm>
            <a:off x="6720112" y="3313961"/>
            <a:ext cx="740229" cy="707886"/>
          </a:xfrm>
          <a:prstGeom prst="rect">
            <a:avLst/>
          </a:prstGeom>
          <a:noFill/>
        </p:spPr>
        <p:txBody>
          <a:bodyPr wrap="square" rtlCol="0">
            <a:spAutoFit/>
          </a:bodyPr>
          <a:lstStyle/>
          <a:p>
            <a:r>
              <a:rPr lang="en-US" sz="4000" dirty="0" smtClean="0">
                <a:latin typeface="Century Gothic" panose="020B0502020202020204" pitchFamily="34" charset="0"/>
              </a:rPr>
              <a:t>3</a:t>
            </a:r>
            <a:endParaRPr lang="en-US" sz="4000" dirty="0">
              <a:latin typeface="Century Gothic" panose="020B0502020202020204" pitchFamily="34" charset="0"/>
            </a:endParaRPr>
          </a:p>
        </p:txBody>
      </p:sp>
      <p:sp>
        <p:nvSpPr>
          <p:cNvPr id="30" name="TextBox 29"/>
          <p:cNvSpPr txBox="1"/>
          <p:nvPr/>
        </p:nvSpPr>
        <p:spPr>
          <a:xfrm>
            <a:off x="6306929" y="4518693"/>
            <a:ext cx="1109869" cy="707886"/>
          </a:xfrm>
          <a:prstGeom prst="rect">
            <a:avLst/>
          </a:prstGeom>
          <a:noFill/>
        </p:spPr>
        <p:txBody>
          <a:bodyPr wrap="square" rtlCol="0">
            <a:spAutoFit/>
          </a:bodyPr>
          <a:lstStyle/>
          <a:p>
            <a:r>
              <a:rPr lang="en-US" sz="4000" u="sng" dirty="0" smtClean="0">
                <a:latin typeface="Century Gothic" panose="020B0502020202020204" pitchFamily="34" charset="0"/>
              </a:rPr>
              <a:t>-96</a:t>
            </a:r>
            <a:endParaRPr lang="en-US" sz="4000" u="sng" dirty="0">
              <a:latin typeface="Century Gothic" panose="020B0502020202020204" pitchFamily="34" charset="0"/>
            </a:endParaRPr>
          </a:p>
        </p:txBody>
      </p:sp>
      <p:sp>
        <p:nvSpPr>
          <p:cNvPr id="31" name="TextBox 30"/>
          <p:cNvSpPr txBox="1"/>
          <p:nvPr/>
        </p:nvSpPr>
        <p:spPr>
          <a:xfrm>
            <a:off x="6350472" y="5048244"/>
            <a:ext cx="874250" cy="707886"/>
          </a:xfrm>
          <a:prstGeom prst="rect">
            <a:avLst/>
          </a:prstGeom>
          <a:noFill/>
        </p:spPr>
        <p:txBody>
          <a:bodyPr wrap="square" rtlCol="0">
            <a:spAutoFit/>
          </a:bodyPr>
          <a:lstStyle/>
          <a:p>
            <a:r>
              <a:rPr lang="en-US" sz="4000" dirty="0"/>
              <a:t> </a:t>
            </a:r>
            <a:r>
              <a:rPr lang="en-US" sz="4000" dirty="0">
                <a:latin typeface="Century Gothic" panose="020B0502020202020204" pitchFamily="34" charset="0"/>
              </a:rPr>
              <a:t> </a:t>
            </a:r>
            <a:r>
              <a:rPr lang="en-US" sz="4000" dirty="0" smtClean="0">
                <a:latin typeface="Century Gothic" panose="020B0502020202020204" pitchFamily="34" charset="0"/>
              </a:rPr>
              <a:t> 3</a:t>
            </a:r>
            <a:endParaRPr lang="en-US" sz="4000" dirty="0">
              <a:latin typeface="Century Gothic" panose="020B0502020202020204" pitchFamily="34" charset="0"/>
            </a:endParaRPr>
          </a:p>
        </p:txBody>
      </p:sp>
      <p:sp>
        <p:nvSpPr>
          <p:cNvPr id="14" name="Left-Up Arrow 13"/>
          <p:cNvSpPr/>
          <p:nvPr/>
        </p:nvSpPr>
        <p:spPr>
          <a:xfrm>
            <a:off x="7173920" y="4057407"/>
            <a:ext cx="446553" cy="1380340"/>
          </a:xfrm>
          <a:prstGeom prst="lef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TextBox 31"/>
          <p:cNvSpPr txBox="1"/>
          <p:nvPr/>
        </p:nvSpPr>
        <p:spPr>
          <a:xfrm>
            <a:off x="7010396" y="3333873"/>
            <a:ext cx="1175662" cy="707886"/>
          </a:xfrm>
          <a:prstGeom prst="rect">
            <a:avLst/>
          </a:prstGeom>
          <a:noFill/>
        </p:spPr>
        <p:txBody>
          <a:bodyPr wrap="square" rtlCol="0">
            <a:spAutoFit/>
          </a:bodyPr>
          <a:lstStyle/>
          <a:p>
            <a:r>
              <a:rPr lang="en-US" sz="4000" dirty="0"/>
              <a:t> </a:t>
            </a:r>
            <a:r>
              <a:rPr lang="en-US" sz="4000" dirty="0" smtClean="0">
                <a:latin typeface="Century Gothic" panose="020B0502020202020204" pitchFamily="34" charset="0"/>
              </a:rPr>
              <a:t>R3</a:t>
            </a:r>
            <a:endParaRPr lang="en-US" sz="4000" dirty="0">
              <a:latin typeface="Century Gothic" panose="020B0502020202020204" pitchFamily="34" charset="0"/>
            </a:endParaRPr>
          </a:p>
        </p:txBody>
      </p:sp>
    </p:spTree>
    <p:extLst>
      <p:ext uri="{BB962C8B-B14F-4D97-AF65-F5344CB8AC3E}">
        <p14:creationId xmlns:p14="http://schemas.microsoft.com/office/powerpoint/2010/main" val="21057508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580">
                                          <p:stCondLst>
                                            <p:cond delay="0"/>
                                          </p:stCondLst>
                                        </p:cTn>
                                        <p:tgtEl>
                                          <p:spTgt spid="23"/>
                                        </p:tgtEl>
                                      </p:cBhvr>
                                    </p:animEffect>
                                    <p:anim calcmode="lin" valueType="num">
                                      <p:cBhvr>
                                        <p:cTn id="13"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18" dur="26">
                                          <p:stCondLst>
                                            <p:cond delay="650"/>
                                          </p:stCondLst>
                                        </p:cTn>
                                        <p:tgtEl>
                                          <p:spTgt spid="23"/>
                                        </p:tgtEl>
                                      </p:cBhvr>
                                      <p:to x="100000" y="60000"/>
                                    </p:animScale>
                                    <p:animScale>
                                      <p:cBhvr>
                                        <p:cTn id="19" dur="166" decel="50000">
                                          <p:stCondLst>
                                            <p:cond delay="676"/>
                                          </p:stCondLst>
                                        </p:cTn>
                                        <p:tgtEl>
                                          <p:spTgt spid="23"/>
                                        </p:tgtEl>
                                      </p:cBhvr>
                                      <p:to x="100000" y="100000"/>
                                    </p:animScale>
                                    <p:animScale>
                                      <p:cBhvr>
                                        <p:cTn id="20" dur="26">
                                          <p:stCondLst>
                                            <p:cond delay="1312"/>
                                          </p:stCondLst>
                                        </p:cTn>
                                        <p:tgtEl>
                                          <p:spTgt spid="23"/>
                                        </p:tgtEl>
                                      </p:cBhvr>
                                      <p:to x="100000" y="80000"/>
                                    </p:animScale>
                                    <p:animScale>
                                      <p:cBhvr>
                                        <p:cTn id="21" dur="166" decel="50000">
                                          <p:stCondLst>
                                            <p:cond delay="1338"/>
                                          </p:stCondLst>
                                        </p:cTn>
                                        <p:tgtEl>
                                          <p:spTgt spid="23"/>
                                        </p:tgtEl>
                                      </p:cBhvr>
                                      <p:to x="100000" y="100000"/>
                                    </p:animScale>
                                    <p:animScale>
                                      <p:cBhvr>
                                        <p:cTn id="22" dur="26">
                                          <p:stCondLst>
                                            <p:cond delay="1642"/>
                                          </p:stCondLst>
                                        </p:cTn>
                                        <p:tgtEl>
                                          <p:spTgt spid="23"/>
                                        </p:tgtEl>
                                      </p:cBhvr>
                                      <p:to x="100000" y="90000"/>
                                    </p:animScale>
                                    <p:animScale>
                                      <p:cBhvr>
                                        <p:cTn id="23" dur="166" decel="50000">
                                          <p:stCondLst>
                                            <p:cond delay="1668"/>
                                          </p:stCondLst>
                                        </p:cTn>
                                        <p:tgtEl>
                                          <p:spTgt spid="23"/>
                                        </p:tgtEl>
                                      </p:cBhvr>
                                      <p:to x="100000" y="100000"/>
                                    </p:animScale>
                                    <p:animScale>
                                      <p:cBhvr>
                                        <p:cTn id="24" dur="26">
                                          <p:stCondLst>
                                            <p:cond delay="1808"/>
                                          </p:stCondLst>
                                        </p:cTn>
                                        <p:tgtEl>
                                          <p:spTgt spid="23"/>
                                        </p:tgtEl>
                                      </p:cBhvr>
                                      <p:to x="100000" y="95000"/>
                                    </p:animScale>
                                    <p:animScale>
                                      <p:cBhvr>
                                        <p:cTn id="25" dur="166" decel="50000">
                                          <p:stCondLst>
                                            <p:cond delay="1834"/>
                                          </p:stCondLst>
                                        </p:cTn>
                                        <p:tgtEl>
                                          <p:spTgt spid="23"/>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500" fill="hold"/>
                                        <p:tgtEl>
                                          <p:spTgt spid="22"/>
                                        </p:tgtEl>
                                        <p:attrNameLst>
                                          <p:attrName>ppt_x</p:attrName>
                                        </p:attrNameLst>
                                      </p:cBhvr>
                                      <p:tavLst>
                                        <p:tav tm="0">
                                          <p:val>
                                            <p:strVal val="#ppt_x"/>
                                          </p:val>
                                        </p:tav>
                                        <p:tav tm="100000">
                                          <p:val>
                                            <p:strVal val="#ppt_x"/>
                                          </p:val>
                                        </p:tav>
                                      </p:tavLst>
                                    </p:anim>
                                    <p:anim calcmode="lin" valueType="num">
                                      <p:cBhvr additive="base">
                                        <p:cTn id="31"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dissolve">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dissolve">
                                      <p:cBhvr>
                                        <p:cTn id="41" dur="500"/>
                                        <p:tgtEl>
                                          <p:spTgt spid="20"/>
                                        </p:tgtEl>
                                      </p:cBhvr>
                                    </p:animEffect>
                                  </p:childTnLst>
                                </p:cTn>
                              </p:par>
                            </p:childTnLst>
                          </p:cTn>
                        </p:par>
                      </p:childTnLst>
                    </p:cTn>
                  </p:par>
                  <p:par>
                    <p:cTn id="42" fill="hold">
                      <p:stCondLst>
                        <p:cond delay="indefinite"/>
                      </p:stCondLst>
                      <p:childTnLst>
                        <p:par>
                          <p:cTn id="43" fill="hold">
                            <p:stCondLst>
                              <p:cond delay="0"/>
                            </p:stCondLst>
                            <p:childTnLst>
                              <p:par>
                                <p:cTn id="44" presetID="26" presetClass="entr" presetSubtype="0" fill="hold" grpId="0" nodeType="click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down)">
                                      <p:cBhvr>
                                        <p:cTn id="46" dur="580">
                                          <p:stCondLst>
                                            <p:cond delay="0"/>
                                          </p:stCondLst>
                                        </p:cTn>
                                        <p:tgtEl>
                                          <p:spTgt spid="26"/>
                                        </p:tgtEl>
                                      </p:cBhvr>
                                    </p:animEffect>
                                    <p:anim calcmode="lin" valueType="num">
                                      <p:cBhvr>
                                        <p:cTn id="47"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52" dur="26">
                                          <p:stCondLst>
                                            <p:cond delay="650"/>
                                          </p:stCondLst>
                                        </p:cTn>
                                        <p:tgtEl>
                                          <p:spTgt spid="26"/>
                                        </p:tgtEl>
                                      </p:cBhvr>
                                      <p:to x="100000" y="60000"/>
                                    </p:animScale>
                                    <p:animScale>
                                      <p:cBhvr>
                                        <p:cTn id="53" dur="166" decel="50000">
                                          <p:stCondLst>
                                            <p:cond delay="676"/>
                                          </p:stCondLst>
                                        </p:cTn>
                                        <p:tgtEl>
                                          <p:spTgt spid="26"/>
                                        </p:tgtEl>
                                      </p:cBhvr>
                                      <p:to x="100000" y="100000"/>
                                    </p:animScale>
                                    <p:animScale>
                                      <p:cBhvr>
                                        <p:cTn id="54" dur="26">
                                          <p:stCondLst>
                                            <p:cond delay="1312"/>
                                          </p:stCondLst>
                                        </p:cTn>
                                        <p:tgtEl>
                                          <p:spTgt spid="26"/>
                                        </p:tgtEl>
                                      </p:cBhvr>
                                      <p:to x="100000" y="80000"/>
                                    </p:animScale>
                                    <p:animScale>
                                      <p:cBhvr>
                                        <p:cTn id="55" dur="166" decel="50000">
                                          <p:stCondLst>
                                            <p:cond delay="1338"/>
                                          </p:stCondLst>
                                        </p:cTn>
                                        <p:tgtEl>
                                          <p:spTgt spid="26"/>
                                        </p:tgtEl>
                                      </p:cBhvr>
                                      <p:to x="100000" y="100000"/>
                                    </p:animScale>
                                    <p:animScale>
                                      <p:cBhvr>
                                        <p:cTn id="56" dur="26">
                                          <p:stCondLst>
                                            <p:cond delay="1642"/>
                                          </p:stCondLst>
                                        </p:cTn>
                                        <p:tgtEl>
                                          <p:spTgt spid="26"/>
                                        </p:tgtEl>
                                      </p:cBhvr>
                                      <p:to x="100000" y="90000"/>
                                    </p:animScale>
                                    <p:animScale>
                                      <p:cBhvr>
                                        <p:cTn id="57" dur="166" decel="50000">
                                          <p:stCondLst>
                                            <p:cond delay="1668"/>
                                          </p:stCondLst>
                                        </p:cTn>
                                        <p:tgtEl>
                                          <p:spTgt spid="26"/>
                                        </p:tgtEl>
                                      </p:cBhvr>
                                      <p:to x="100000" y="100000"/>
                                    </p:animScale>
                                    <p:animScale>
                                      <p:cBhvr>
                                        <p:cTn id="58" dur="26">
                                          <p:stCondLst>
                                            <p:cond delay="1808"/>
                                          </p:stCondLst>
                                        </p:cTn>
                                        <p:tgtEl>
                                          <p:spTgt spid="26"/>
                                        </p:tgtEl>
                                      </p:cBhvr>
                                      <p:to x="100000" y="95000"/>
                                    </p:animScale>
                                    <p:animScale>
                                      <p:cBhvr>
                                        <p:cTn id="59" dur="166" decel="50000">
                                          <p:stCondLst>
                                            <p:cond delay="1834"/>
                                          </p:stCondLst>
                                        </p:cTn>
                                        <p:tgtEl>
                                          <p:spTgt spid="26"/>
                                        </p:tgtEl>
                                      </p:cBhvr>
                                      <p:to x="100000" y="100000"/>
                                    </p:animScale>
                                  </p:childTnLst>
                                </p:cTn>
                              </p:par>
                            </p:childTnLst>
                          </p:cTn>
                        </p:par>
                      </p:childTnLst>
                    </p:cTn>
                  </p:par>
                  <p:par>
                    <p:cTn id="60" fill="hold">
                      <p:stCondLst>
                        <p:cond delay="indefinite"/>
                      </p:stCondLst>
                      <p:childTnLst>
                        <p:par>
                          <p:cTn id="61" fill="hold">
                            <p:stCondLst>
                              <p:cond delay="0"/>
                            </p:stCondLst>
                            <p:childTnLst>
                              <p:par>
                                <p:cTn id="62" presetID="26" presetClass="entr" presetSubtype="0" fill="hold" grpId="0" nodeType="click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ipe(down)">
                                      <p:cBhvr>
                                        <p:cTn id="64" dur="580">
                                          <p:stCondLst>
                                            <p:cond delay="0"/>
                                          </p:stCondLst>
                                        </p:cTn>
                                        <p:tgtEl>
                                          <p:spTgt spid="24"/>
                                        </p:tgtEl>
                                      </p:cBhvr>
                                    </p:animEffect>
                                    <p:anim calcmode="lin" valueType="num">
                                      <p:cBhvr>
                                        <p:cTn id="65"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66"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67"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68"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69"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70" dur="26">
                                          <p:stCondLst>
                                            <p:cond delay="650"/>
                                          </p:stCondLst>
                                        </p:cTn>
                                        <p:tgtEl>
                                          <p:spTgt spid="24"/>
                                        </p:tgtEl>
                                      </p:cBhvr>
                                      <p:to x="100000" y="60000"/>
                                    </p:animScale>
                                    <p:animScale>
                                      <p:cBhvr>
                                        <p:cTn id="71" dur="166" decel="50000">
                                          <p:stCondLst>
                                            <p:cond delay="676"/>
                                          </p:stCondLst>
                                        </p:cTn>
                                        <p:tgtEl>
                                          <p:spTgt spid="24"/>
                                        </p:tgtEl>
                                      </p:cBhvr>
                                      <p:to x="100000" y="100000"/>
                                    </p:animScale>
                                    <p:animScale>
                                      <p:cBhvr>
                                        <p:cTn id="72" dur="26">
                                          <p:stCondLst>
                                            <p:cond delay="1312"/>
                                          </p:stCondLst>
                                        </p:cTn>
                                        <p:tgtEl>
                                          <p:spTgt spid="24"/>
                                        </p:tgtEl>
                                      </p:cBhvr>
                                      <p:to x="100000" y="80000"/>
                                    </p:animScale>
                                    <p:animScale>
                                      <p:cBhvr>
                                        <p:cTn id="73" dur="166" decel="50000">
                                          <p:stCondLst>
                                            <p:cond delay="1338"/>
                                          </p:stCondLst>
                                        </p:cTn>
                                        <p:tgtEl>
                                          <p:spTgt spid="24"/>
                                        </p:tgtEl>
                                      </p:cBhvr>
                                      <p:to x="100000" y="100000"/>
                                    </p:animScale>
                                    <p:animScale>
                                      <p:cBhvr>
                                        <p:cTn id="74" dur="26">
                                          <p:stCondLst>
                                            <p:cond delay="1642"/>
                                          </p:stCondLst>
                                        </p:cTn>
                                        <p:tgtEl>
                                          <p:spTgt spid="24"/>
                                        </p:tgtEl>
                                      </p:cBhvr>
                                      <p:to x="100000" y="90000"/>
                                    </p:animScale>
                                    <p:animScale>
                                      <p:cBhvr>
                                        <p:cTn id="75" dur="166" decel="50000">
                                          <p:stCondLst>
                                            <p:cond delay="1668"/>
                                          </p:stCondLst>
                                        </p:cTn>
                                        <p:tgtEl>
                                          <p:spTgt spid="24"/>
                                        </p:tgtEl>
                                      </p:cBhvr>
                                      <p:to x="100000" y="100000"/>
                                    </p:animScale>
                                    <p:animScale>
                                      <p:cBhvr>
                                        <p:cTn id="76" dur="26">
                                          <p:stCondLst>
                                            <p:cond delay="1808"/>
                                          </p:stCondLst>
                                        </p:cTn>
                                        <p:tgtEl>
                                          <p:spTgt spid="24"/>
                                        </p:tgtEl>
                                      </p:cBhvr>
                                      <p:to x="100000" y="95000"/>
                                    </p:animScale>
                                    <p:animScale>
                                      <p:cBhvr>
                                        <p:cTn id="77" dur="166" decel="50000">
                                          <p:stCondLst>
                                            <p:cond delay="1834"/>
                                          </p:stCondLst>
                                        </p:cTn>
                                        <p:tgtEl>
                                          <p:spTgt spid="24"/>
                                        </p:tgtEl>
                                      </p:cBhvr>
                                      <p:to x="100000" y="100000"/>
                                    </p:animScale>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wipe(down)">
                                      <p:cBhvr>
                                        <p:cTn id="82" dur="500"/>
                                        <p:tgtEl>
                                          <p:spTgt spid="25"/>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9"/>
                                        </p:tgtEl>
                                        <p:attrNameLst>
                                          <p:attrName>style.visibility</p:attrName>
                                        </p:attrNameLst>
                                      </p:cBhvr>
                                      <p:to>
                                        <p:strVal val="visible"/>
                                      </p:to>
                                    </p:set>
                                    <p:animEffect transition="in" filter="wipe(down)">
                                      <p:cBhvr>
                                        <p:cTn id="85" dur="500"/>
                                        <p:tgtEl>
                                          <p:spTgt spid="9"/>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wipe(down)">
                                      <p:cBhvr>
                                        <p:cTn id="88" dur="500"/>
                                        <p:tgtEl>
                                          <p:spTgt spid="29"/>
                                        </p:tgtEl>
                                      </p:cBhvr>
                                    </p:animEffect>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grpId="0" nodeType="clickEffect">
                                  <p:stCondLst>
                                    <p:cond delay="0"/>
                                  </p:stCondLst>
                                  <p:childTnLst>
                                    <p:set>
                                      <p:cBhvr>
                                        <p:cTn id="92" dur="1" fill="hold">
                                          <p:stCondLst>
                                            <p:cond delay="0"/>
                                          </p:stCondLst>
                                        </p:cTn>
                                        <p:tgtEl>
                                          <p:spTgt spid="10"/>
                                        </p:tgtEl>
                                        <p:attrNameLst>
                                          <p:attrName>style.visibility</p:attrName>
                                        </p:attrNameLst>
                                      </p:cBhvr>
                                      <p:to>
                                        <p:strVal val="visible"/>
                                      </p:to>
                                    </p:set>
                                    <p:anim calcmode="lin" valueType="num">
                                      <p:cBhvr additive="base">
                                        <p:cTn id="93" dur="500" fill="hold"/>
                                        <p:tgtEl>
                                          <p:spTgt spid="10"/>
                                        </p:tgtEl>
                                        <p:attrNameLst>
                                          <p:attrName>ppt_x</p:attrName>
                                        </p:attrNameLst>
                                      </p:cBhvr>
                                      <p:tavLst>
                                        <p:tav tm="0">
                                          <p:val>
                                            <p:strVal val="#ppt_x"/>
                                          </p:val>
                                        </p:tav>
                                        <p:tav tm="100000">
                                          <p:val>
                                            <p:strVal val="#ppt_x"/>
                                          </p:val>
                                        </p:tav>
                                      </p:tavLst>
                                    </p:anim>
                                    <p:anim calcmode="lin" valueType="num">
                                      <p:cBhvr additive="base">
                                        <p:cTn id="9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additive="base">
                                        <p:cTn id="99" dur="500" fill="hold"/>
                                        <p:tgtEl>
                                          <p:spTgt spid="30"/>
                                        </p:tgtEl>
                                        <p:attrNameLst>
                                          <p:attrName>ppt_x</p:attrName>
                                        </p:attrNameLst>
                                      </p:cBhvr>
                                      <p:tavLst>
                                        <p:tav tm="0">
                                          <p:val>
                                            <p:strVal val="#ppt_x"/>
                                          </p:val>
                                        </p:tav>
                                        <p:tav tm="100000">
                                          <p:val>
                                            <p:strVal val="#ppt_x"/>
                                          </p:val>
                                        </p:tav>
                                      </p:tavLst>
                                    </p:anim>
                                    <p:anim calcmode="lin" valueType="num">
                                      <p:cBhvr additive="base">
                                        <p:cTn id="10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 presetClass="entr" presetSubtype="4" fill="hold" grpId="0" nodeType="clickEffect">
                                  <p:stCondLst>
                                    <p:cond delay="0"/>
                                  </p:stCondLst>
                                  <p:childTnLst>
                                    <p:set>
                                      <p:cBhvr>
                                        <p:cTn id="104" dur="1" fill="hold">
                                          <p:stCondLst>
                                            <p:cond delay="0"/>
                                          </p:stCondLst>
                                        </p:cTn>
                                        <p:tgtEl>
                                          <p:spTgt spid="31"/>
                                        </p:tgtEl>
                                        <p:attrNameLst>
                                          <p:attrName>style.visibility</p:attrName>
                                        </p:attrNameLst>
                                      </p:cBhvr>
                                      <p:to>
                                        <p:strVal val="visible"/>
                                      </p:to>
                                    </p:set>
                                    <p:anim calcmode="lin" valueType="num">
                                      <p:cBhvr additive="base">
                                        <p:cTn id="105" dur="500" fill="hold"/>
                                        <p:tgtEl>
                                          <p:spTgt spid="31"/>
                                        </p:tgtEl>
                                        <p:attrNameLst>
                                          <p:attrName>ppt_x</p:attrName>
                                        </p:attrNameLst>
                                      </p:cBhvr>
                                      <p:tavLst>
                                        <p:tav tm="0">
                                          <p:val>
                                            <p:strVal val="#ppt_x"/>
                                          </p:val>
                                        </p:tav>
                                        <p:tav tm="100000">
                                          <p:val>
                                            <p:strVal val="#ppt_x"/>
                                          </p:val>
                                        </p:tav>
                                      </p:tavLst>
                                    </p:anim>
                                    <p:anim calcmode="lin" valueType="num">
                                      <p:cBhvr additive="base">
                                        <p:cTn id="106"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2" presetClass="entr" presetSubtype="4" fill="hold" grpId="0" nodeType="clickEffect">
                                  <p:stCondLst>
                                    <p:cond delay="0"/>
                                  </p:stCondLst>
                                  <p:childTnLst>
                                    <p:set>
                                      <p:cBhvr>
                                        <p:cTn id="110" dur="1" fill="hold">
                                          <p:stCondLst>
                                            <p:cond delay="0"/>
                                          </p:stCondLst>
                                        </p:cTn>
                                        <p:tgtEl>
                                          <p:spTgt spid="14"/>
                                        </p:tgtEl>
                                        <p:attrNameLst>
                                          <p:attrName>style.visibility</p:attrName>
                                        </p:attrNameLst>
                                      </p:cBhvr>
                                      <p:to>
                                        <p:strVal val="visible"/>
                                      </p:to>
                                    </p:set>
                                    <p:anim calcmode="lin" valueType="num">
                                      <p:cBhvr additive="base">
                                        <p:cTn id="111" dur="500" fill="hold"/>
                                        <p:tgtEl>
                                          <p:spTgt spid="14"/>
                                        </p:tgtEl>
                                        <p:attrNameLst>
                                          <p:attrName>ppt_x</p:attrName>
                                        </p:attrNameLst>
                                      </p:cBhvr>
                                      <p:tavLst>
                                        <p:tav tm="0">
                                          <p:val>
                                            <p:strVal val="#ppt_x"/>
                                          </p:val>
                                        </p:tav>
                                        <p:tav tm="100000">
                                          <p:val>
                                            <p:strVal val="#ppt_x"/>
                                          </p:val>
                                        </p:tav>
                                      </p:tavLst>
                                    </p:anim>
                                    <p:anim calcmode="lin" valueType="num">
                                      <p:cBhvr additive="base">
                                        <p:cTn id="11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2" presetClass="entr" presetSubtype="4" fill="hold" grpId="0" nodeType="clickEffect">
                                  <p:stCondLst>
                                    <p:cond delay="0"/>
                                  </p:stCondLst>
                                  <p:childTnLst>
                                    <p:set>
                                      <p:cBhvr>
                                        <p:cTn id="116" dur="1" fill="hold">
                                          <p:stCondLst>
                                            <p:cond delay="0"/>
                                          </p:stCondLst>
                                        </p:cTn>
                                        <p:tgtEl>
                                          <p:spTgt spid="32"/>
                                        </p:tgtEl>
                                        <p:attrNameLst>
                                          <p:attrName>style.visibility</p:attrName>
                                        </p:attrNameLst>
                                      </p:cBhvr>
                                      <p:to>
                                        <p:strVal val="visible"/>
                                      </p:to>
                                    </p:set>
                                    <p:anim calcmode="lin" valueType="num">
                                      <p:cBhvr additive="base">
                                        <p:cTn id="117" dur="500" fill="hold"/>
                                        <p:tgtEl>
                                          <p:spTgt spid="32"/>
                                        </p:tgtEl>
                                        <p:attrNameLst>
                                          <p:attrName>ppt_x</p:attrName>
                                        </p:attrNameLst>
                                      </p:cBhvr>
                                      <p:tavLst>
                                        <p:tav tm="0">
                                          <p:val>
                                            <p:strVal val="#ppt_x"/>
                                          </p:val>
                                        </p:tav>
                                        <p:tav tm="100000">
                                          <p:val>
                                            <p:strVal val="#ppt_x"/>
                                          </p:val>
                                        </p:tav>
                                      </p:tavLst>
                                    </p:anim>
                                    <p:anim calcmode="lin" valueType="num">
                                      <p:cBhvr additive="base">
                                        <p:cTn id="11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0" grpId="0" animBg="1"/>
      <p:bldP spid="26" grpId="0" animBg="1"/>
      <p:bldP spid="23" grpId="0" animBg="1"/>
      <p:bldP spid="24" grpId="0" animBg="1"/>
      <p:bldP spid="8" grpId="0" animBg="1"/>
      <p:bldP spid="9" grpId="0"/>
      <p:bldP spid="29" grpId="0"/>
      <p:bldP spid="10" grpId="0"/>
      <p:bldP spid="30" grpId="0"/>
      <p:bldP spid="31" grpId="0"/>
      <p:bldP spid="14" grpId="0" animBg="1"/>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8335"/>
            <a:ext cx="8025621" cy="987322"/>
          </a:xfrm>
        </p:spPr>
        <p:style>
          <a:lnRef idx="2">
            <a:schemeClr val="accent3"/>
          </a:lnRef>
          <a:fillRef idx="1">
            <a:schemeClr val="lt1"/>
          </a:fillRef>
          <a:effectRef idx="0">
            <a:schemeClr val="accent3"/>
          </a:effectRef>
          <a:fontRef idx="minor">
            <a:schemeClr val="dk1"/>
          </a:fontRef>
        </p:style>
        <p:txBody>
          <a:bodyPr>
            <a:normAutofit/>
          </a:bodyPr>
          <a:lstStyle/>
          <a:p>
            <a:r>
              <a:rPr lang="en-US" dirty="0" smtClean="0">
                <a:latin typeface="Century Gothic" pitchFamily="34" charset="0"/>
              </a:rPr>
              <a:t>Divide by Two Digit Numbers</a:t>
            </a:r>
            <a:endParaRPr lang="en-US" dirty="0">
              <a:latin typeface="Century Gothic" pitchFamily="34" charset="0"/>
            </a:endParaRPr>
          </a:p>
        </p:txBody>
      </p:sp>
      <p:sp>
        <p:nvSpPr>
          <p:cNvPr id="4" name="Footer Placeholder 3"/>
          <p:cNvSpPr>
            <a:spLocks noGrp="1"/>
          </p:cNvSpPr>
          <p:nvPr>
            <p:ph type="ftr" sz="quarter" idx="11"/>
          </p:nvPr>
        </p:nvSpPr>
        <p:spPr/>
        <p:txBody>
          <a:bodyPr/>
          <a:lstStyle/>
          <a:p>
            <a:r>
              <a:rPr lang="en-US" dirty="0" smtClean="0"/>
              <a:t>5th Grade Module 2 – Lesson 21</a:t>
            </a:r>
            <a:endParaRPr lang="en-US" dirty="0"/>
          </a:p>
        </p:txBody>
      </p:sp>
      <p:sp>
        <p:nvSpPr>
          <p:cNvPr id="22" name="TextBox 21"/>
          <p:cNvSpPr txBox="1"/>
          <p:nvPr/>
        </p:nvSpPr>
        <p:spPr>
          <a:xfrm>
            <a:off x="538754" y="3430073"/>
            <a:ext cx="2615752" cy="76944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4400" dirty="0" smtClean="0">
                <a:latin typeface="Century Gothic" pitchFamily="34" charset="0"/>
              </a:rPr>
              <a:t>74 ÷ 37</a:t>
            </a:r>
            <a:endParaRPr lang="en-US" sz="4400" dirty="0">
              <a:latin typeface="Century Gothic" pitchFamily="34" charset="0"/>
            </a:endParaRPr>
          </a:p>
        </p:txBody>
      </p:sp>
      <p:grpSp>
        <p:nvGrpSpPr>
          <p:cNvPr id="18" name="Group 17"/>
          <p:cNvGrpSpPr/>
          <p:nvPr/>
        </p:nvGrpSpPr>
        <p:grpSpPr>
          <a:xfrm>
            <a:off x="1470460" y="4152034"/>
            <a:ext cx="1694643" cy="1136100"/>
            <a:chOff x="2903113" y="2269959"/>
            <a:chExt cx="1694643" cy="1136100"/>
          </a:xfrm>
        </p:grpSpPr>
        <p:sp>
          <p:nvSpPr>
            <p:cNvPr id="13" name="TextBox 12"/>
            <p:cNvSpPr txBox="1"/>
            <p:nvPr/>
          </p:nvSpPr>
          <p:spPr>
            <a:xfrm>
              <a:off x="2903113" y="2636618"/>
              <a:ext cx="752341" cy="76944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4400" dirty="0" smtClean="0">
                  <a:latin typeface="Century Gothic" pitchFamily="34" charset="0"/>
                </a:rPr>
                <a:t>÷ </a:t>
              </a:r>
              <a:endParaRPr lang="en-US" sz="4400" dirty="0">
                <a:latin typeface="Century Gothic" pitchFamily="34" charset="0"/>
              </a:endParaRPr>
            </a:p>
          </p:txBody>
        </p:sp>
        <p:grpSp>
          <p:nvGrpSpPr>
            <p:cNvPr id="17" name="Group 16"/>
            <p:cNvGrpSpPr/>
            <p:nvPr/>
          </p:nvGrpSpPr>
          <p:grpSpPr>
            <a:xfrm>
              <a:off x="3652231" y="2269959"/>
              <a:ext cx="945525" cy="1136100"/>
              <a:chOff x="3652231" y="2269959"/>
              <a:chExt cx="945525" cy="1136100"/>
            </a:xfrm>
          </p:grpSpPr>
          <p:sp>
            <p:nvSpPr>
              <p:cNvPr id="11" name="TextBox 10"/>
              <p:cNvSpPr txBox="1"/>
              <p:nvPr/>
            </p:nvSpPr>
            <p:spPr>
              <a:xfrm>
                <a:off x="3652231" y="2636618"/>
                <a:ext cx="945525" cy="76944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4400" dirty="0">
                    <a:latin typeface="Century Gothic" pitchFamily="34" charset="0"/>
                  </a:rPr>
                  <a:t>4</a:t>
                </a:r>
                <a:r>
                  <a:rPr lang="en-US" sz="4400" dirty="0" smtClean="0">
                    <a:latin typeface="Century Gothic" pitchFamily="34" charset="0"/>
                  </a:rPr>
                  <a:t>0 </a:t>
                </a:r>
                <a:endParaRPr lang="en-US" sz="4400" dirty="0">
                  <a:latin typeface="Century Gothic" pitchFamily="34" charset="0"/>
                </a:endParaRPr>
              </a:p>
            </p:txBody>
          </p:sp>
          <p:cxnSp>
            <p:nvCxnSpPr>
              <p:cNvPr id="15" name="Straight Arrow Connector 14"/>
              <p:cNvCxnSpPr/>
              <p:nvPr/>
            </p:nvCxnSpPr>
            <p:spPr>
              <a:xfrm>
                <a:off x="3893128" y="2269959"/>
                <a:ext cx="231865" cy="48709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grpSp>
      </p:grpSp>
      <p:sp>
        <p:nvSpPr>
          <p:cNvPr id="20" name="TextBox 19"/>
          <p:cNvSpPr txBox="1"/>
          <p:nvPr/>
        </p:nvSpPr>
        <p:spPr>
          <a:xfrm>
            <a:off x="299241" y="4518693"/>
            <a:ext cx="1190223" cy="76944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4400" dirty="0" smtClean="0">
                <a:latin typeface="Century Gothic" pitchFamily="34" charset="0"/>
              </a:rPr>
              <a:t>80 </a:t>
            </a:r>
            <a:endParaRPr lang="en-US" sz="4400" dirty="0">
              <a:latin typeface="Century Gothic" pitchFamily="34" charset="0"/>
            </a:endParaRPr>
          </a:p>
        </p:txBody>
      </p:sp>
      <p:sp>
        <p:nvSpPr>
          <p:cNvPr id="26" name="TextBox 25"/>
          <p:cNvSpPr txBox="1"/>
          <p:nvPr/>
        </p:nvSpPr>
        <p:spPr>
          <a:xfrm>
            <a:off x="853273" y="5437747"/>
            <a:ext cx="2068668" cy="7694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4400" dirty="0">
                <a:latin typeface="Century Gothic" pitchFamily="34" charset="0"/>
              </a:rPr>
              <a:t>2</a:t>
            </a:r>
            <a:r>
              <a:rPr lang="en-US" sz="4400" dirty="0" smtClean="0">
                <a:latin typeface="Century Gothic" pitchFamily="34" charset="0"/>
              </a:rPr>
              <a:t> </a:t>
            </a:r>
            <a:endParaRPr lang="en-US" sz="4400" dirty="0">
              <a:latin typeface="Century Gothic" pitchFamily="34" charset="0"/>
            </a:endParaRPr>
          </a:p>
        </p:txBody>
      </p:sp>
      <p:sp>
        <p:nvSpPr>
          <p:cNvPr id="23" name="TextBox 22"/>
          <p:cNvSpPr txBox="1"/>
          <p:nvPr/>
        </p:nvSpPr>
        <p:spPr>
          <a:xfrm>
            <a:off x="382121" y="2478150"/>
            <a:ext cx="2929018" cy="7694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4400" u="sng" dirty="0" smtClean="0">
                <a:latin typeface="Century Gothic" pitchFamily="34" charset="0"/>
              </a:rPr>
              <a:t>Estimate</a:t>
            </a:r>
            <a:r>
              <a:rPr lang="en-US" sz="4400" dirty="0" smtClean="0">
                <a:latin typeface="Century Gothic" pitchFamily="34" charset="0"/>
              </a:rPr>
              <a:t> </a:t>
            </a:r>
            <a:endParaRPr lang="en-US" sz="4400" dirty="0">
              <a:latin typeface="Century Gothic" pitchFamily="34" charset="0"/>
            </a:endParaRPr>
          </a:p>
        </p:txBody>
      </p:sp>
      <p:sp>
        <p:nvSpPr>
          <p:cNvPr id="24" name="TextBox 23"/>
          <p:cNvSpPr txBox="1"/>
          <p:nvPr/>
        </p:nvSpPr>
        <p:spPr>
          <a:xfrm>
            <a:off x="4252686" y="2478150"/>
            <a:ext cx="4731657" cy="646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3600" u="sng" dirty="0" smtClean="0">
                <a:latin typeface="Century Gothic" pitchFamily="34" charset="0"/>
              </a:rPr>
              <a:t>Standard Algorithm</a:t>
            </a:r>
            <a:endParaRPr lang="en-US" sz="3600" dirty="0">
              <a:latin typeface="Century Gothic" pitchFamily="34" charset="0"/>
            </a:endParaRPr>
          </a:p>
        </p:txBody>
      </p:sp>
      <p:grpSp>
        <p:nvGrpSpPr>
          <p:cNvPr id="25" name="Group 24"/>
          <p:cNvGrpSpPr/>
          <p:nvPr/>
        </p:nvGrpSpPr>
        <p:grpSpPr>
          <a:xfrm>
            <a:off x="6350471" y="3940161"/>
            <a:ext cx="1646902" cy="698969"/>
            <a:chOff x="7573877" y="2679703"/>
            <a:chExt cx="1311010" cy="665039"/>
          </a:xfrm>
        </p:grpSpPr>
        <p:cxnSp>
          <p:nvCxnSpPr>
            <p:cNvPr id="27" name="Straight Connector 26"/>
            <p:cNvCxnSpPr/>
            <p:nvPr/>
          </p:nvCxnSpPr>
          <p:spPr>
            <a:xfrm flipV="1">
              <a:off x="7573877" y="2679703"/>
              <a:ext cx="1311010" cy="11651"/>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V="1">
              <a:off x="7573877" y="2679704"/>
              <a:ext cx="0" cy="66503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8" name="TextBox 7"/>
          <p:cNvSpPr txBox="1"/>
          <p:nvPr/>
        </p:nvSpPr>
        <p:spPr>
          <a:xfrm>
            <a:off x="3666078" y="1288021"/>
            <a:ext cx="1805808" cy="646331"/>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3600" dirty="0" smtClean="0">
                <a:latin typeface="Century Gothic" panose="020B0502020202020204" pitchFamily="34" charset="0"/>
              </a:rPr>
              <a:t>74 ÷ 37 </a:t>
            </a:r>
            <a:endParaRPr lang="en-US" sz="3600" dirty="0">
              <a:latin typeface="Century Gothic" panose="020B0502020202020204" pitchFamily="34" charset="0"/>
            </a:endParaRPr>
          </a:p>
        </p:txBody>
      </p:sp>
      <p:sp>
        <p:nvSpPr>
          <p:cNvPr id="9" name="TextBox 8"/>
          <p:cNvSpPr txBox="1"/>
          <p:nvPr/>
        </p:nvSpPr>
        <p:spPr>
          <a:xfrm>
            <a:off x="6484492" y="3992777"/>
            <a:ext cx="1378859" cy="646331"/>
          </a:xfrm>
          <a:prstGeom prst="rect">
            <a:avLst/>
          </a:prstGeom>
          <a:noFill/>
        </p:spPr>
        <p:txBody>
          <a:bodyPr wrap="square" rtlCol="0">
            <a:spAutoFit/>
          </a:bodyPr>
          <a:lstStyle/>
          <a:p>
            <a:r>
              <a:rPr lang="en-US" sz="3600" dirty="0" smtClean="0">
                <a:latin typeface="Century Gothic" panose="020B0502020202020204" pitchFamily="34" charset="0"/>
              </a:rPr>
              <a:t>74</a:t>
            </a:r>
            <a:endParaRPr lang="en-US" sz="3600" dirty="0">
              <a:latin typeface="Century Gothic" panose="020B0502020202020204" pitchFamily="34" charset="0"/>
            </a:endParaRPr>
          </a:p>
        </p:txBody>
      </p:sp>
      <p:sp>
        <p:nvSpPr>
          <p:cNvPr id="29" name="TextBox 28"/>
          <p:cNvSpPr txBox="1"/>
          <p:nvPr/>
        </p:nvSpPr>
        <p:spPr>
          <a:xfrm>
            <a:off x="5537659" y="3992799"/>
            <a:ext cx="790558" cy="646331"/>
          </a:xfrm>
          <a:prstGeom prst="rect">
            <a:avLst/>
          </a:prstGeom>
          <a:noFill/>
        </p:spPr>
        <p:txBody>
          <a:bodyPr wrap="square" rtlCol="0">
            <a:spAutoFit/>
          </a:bodyPr>
          <a:lstStyle/>
          <a:p>
            <a:r>
              <a:rPr lang="en-US" sz="3600" dirty="0" smtClean="0">
                <a:latin typeface="Century Gothic" panose="020B0502020202020204" pitchFamily="34" charset="0"/>
              </a:rPr>
              <a:t>37</a:t>
            </a:r>
            <a:endParaRPr lang="en-US" sz="3600" dirty="0">
              <a:latin typeface="Century Gothic" panose="020B0502020202020204" pitchFamily="34" charset="0"/>
            </a:endParaRPr>
          </a:p>
        </p:txBody>
      </p:sp>
      <p:sp>
        <p:nvSpPr>
          <p:cNvPr id="10" name="TextBox 9"/>
          <p:cNvSpPr txBox="1"/>
          <p:nvPr/>
        </p:nvSpPr>
        <p:spPr>
          <a:xfrm>
            <a:off x="6720112" y="3313961"/>
            <a:ext cx="740229" cy="707886"/>
          </a:xfrm>
          <a:prstGeom prst="rect">
            <a:avLst/>
          </a:prstGeom>
          <a:noFill/>
        </p:spPr>
        <p:txBody>
          <a:bodyPr wrap="square" rtlCol="0">
            <a:spAutoFit/>
          </a:bodyPr>
          <a:lstStyle/>
          <a:p>
            <a:r>
              <a:rPr lang="en-US" sz="4000" dirty="0" smtClean="0">
                <a:latin typeface="Century Gothic" panose="020B0502020202020204" pitchFamily="34" charset="0"/>
              </a:rPr>
              <a:t>2</a:t>
            </a:r>
            <a:endParaRPr lang="en-US" sz="4000" dirty="0">
              <a:latin typeface="Century Gothic" panose="020B0502020202020204" pitchFamily="34" charset="0"/>
            </a:endParaRPr>
          </a:p>
        </p:txBody>
      </p:sp>
      <p:sp>
        <p:nvSpPr>
          <p:cNvPr id="30" name="TextBox 29"/>
          <p:cNvSpPr txBox="1"/>
          <p:nvPr/>
        </p:nvSpPr>
        <p:spPr>
          <a:xfrm>
            <a:off x="6306929" y="4518693"/>
            <a:ext cx="1109869" cy="707886"/>
          </a:xfrm>
          <a:prstGeom prst="rect">
            <a:avLst/>
          </a:prstGeom>
          <a:noFill/>
        </p:spPr>
        <p:txBody>
          <a:bodyPr wrap="square" rtlCol="0">
            <a:spAutoFit/>
          </a:bodyPr>
          <a:lstStyle/>
          <a:p>
            <a:r>
              <a:rPr lang="en-US" sz="4000" u="sng" dirty="0" smtClean="0">
                <a:latin typeface="Century Gothic" panose="020B0502020202020204" pitchFamily="34" charset="0"/>
              </a:rPr>
              <a:t>-74</a:t>
            </a:r>
            <a:endParaRPr lang="en-US" sz="4000" u="sng" dirty="0">
              <a:latin typeface="Century Gothic" panose="020B0502020202020204" pitchFamily="34" charset="0"/>
            </a:endParaRPr>
          </a:p>
        </p:txBody>
      </p:sp>
      <p:sp>
        <p:nvSpPr>
          <p:cNvPr id="31" name="TextBox 30"/>
          <p:cNvSpPr txBox="1"/>
          <p:nvPr/>
        </p:nvSpPr>
        <p:spPr>
          <a:xfrm>
            <a:off x="6350472" y="5048244"/>
            <a:ext cx="874250" cy="707886"/>
          </a:xfrm>
          <a:prstGeom prst="rect">
            <a:avLst/>
          </a:prstGeom>
          <a:noFill/>
        </p:spPr>
        <p:txBody>
          <a:bodyPr wrap="square" rtlCol="0">
            <a:spAutoFit/>
          </a:bodyPr>
          <a:lstStyle/>
          <a:p>
            <a:r>
              <a:rPr lang="en-US" sz="4000" dirty="0"/>
              <a:t> </a:t>
            </a:r>
            <a:r>
              <a:rPr lang="en-US" sz="4000" dirty="0">
                <a:latin typeface="Century Gothic" panose="020B0502020202020204" pitchFamily="34" charset="0"/>
              </a:rPr>
              <a:t> </a:t>
            </a:r>
            <a:r>
              <a:rPr lang="en-US" sz="4000" dirty="0" smtClean="0">
                <a:latin typeface="Century Gothic" panose="020B0502020202020204" pitchFamily="34" charset="0"/>
              </a:rPr>
              <a:t> 0</a:t>
            </a:r>
            <a:endParaRPr lang="en-US" sz="4000" dirty="0">
              <a:latin typeface="Century Gothic" panose="020B0502020202020204" pitchFamily="34" charset="0"/>
            </a:endParaRPr>
          </a:p>
        </p:txBody>
      </p:sp>
      <p:sp>
        <p:nvSpPr>
          <p:cNvPr id="14" name="Left-Up Arrow 13"/>
          <p:cNvSpPr/>
          <p:nvPr/>
        </p:nvSpPr>
        <p:spPr>
          <a:xfrm>
            <a:off x="7173920" y="4057407"/>
            <a:ext cx="446553" cy="1380340"/>
          </a:xfrm>
          <a:prstGeom prst="lef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TextBox 31"/>
          <p:cNvSpPr txBox="1"/>
          <p:nvPr/>
        </p:nvSpPr>
        <p:spPr>
          <a:xfrm>
            <a:off x="7010396" y="3333873"/>
            <a:ext cx="1175662" cy="707886"/>
          </a:xfrm>
          <a:prstGeom prst="rect">
            <a:avLst/>
          </a:prstGeom>
          <a:noFill/>
        </p:spPr>
        <p:txBody>
          <a:bodyPr wrap="square" rtlCol="0">
            <a:spAutoFit/>
          </a:bodyPr>
          <a:lstStyle/>
          <a:p>
            <a:r>
              <a:rPr lang="en-US" sz="4000" dirty="0"/>
              <a:t> </a:t>
            </a:r>
            <a:endParaRPr lang="en-US" sz="4000" dirty="0">
              <a:latin typeface="Century Gothic" panose="020B0502020202020204" pitchFamily="34" charset="0"/>
            </a:endParaRPr>
          </a:p>
        </p:txBody>
      </p:sp>
    </p:spTree>
    <p:extLst>
      <p:ext uri="{BB962C8B-B14F-4D97-AF65-F5344CB8AC3E}">
        <p14:creationId xmlns:p14="http://schemas.microsoft.com/office/powerpoint/2010/main" val="15064301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580">
                                          <p:stCondLst>
                                            <p:cond delay="0"/>
                                          </p:stCondLst>
                                        </p:cTn>
                                        <p:tgtEl>
                                          <p:spTgt spid="23"/>
                                        </p:tgtEl>
                                      </p:cBhvr>
                                    </p:animEffect>
                                    <p:anim calcmode="lin" valueType="num">
                                      <p:cBhvr>
                                        <p:cTn id="13"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18" dur="26">
                                          <p:stCondLst>
                                            <p:cond delay="650"/>
                                          </p:stCondLst>
                                        </p:cTn>
                                        <p:tgtEl>
                                          <p:spTgt spid="23"/>
                                        </p:tgtEl>
                                      </p:cBhvr>
                                      <p:to x="100000" y="60000"/>
                                    </p:animScale>
                                    <p:animScale>
                                      <p:cBhvr>
                                        <p:cTn id="19" dur="166" decel="50000">
                                          <p:stCondLst>
                                            <p:cond delay="676"/>
                                          </p:stCondLst>
                                        </p:cTn>
                                        <p:tgtEl>
                                          <p:spTgt spid="23"/>
                                        </p:tgtEl>
                                      </p:cBhvr>
                                      <p:to x="100000" y="100000"/>
                                    </p:animScale>
                                    <p:animScale>
                                      <p:cBhvr>
                                        <p:cTn id="20" dur="26">
                                          <p:stCondLst>
                                            <p:cond delay="1312"/>
                                          </p:stCondLst>
                                        </p:cTn>
                                        <p:tgtEl>
                                          <p:spTgt spid="23"/>
                                        </p:tgtEl>
                                      </p:cBhvr>
                                      <p:to x="100000" y="80000"/>
                                    </p:animScale>
                                    <p:animScale>
                                      <p:cBhvr>
                                        <p:cTn id="21" dur="166" decel="50000">
                                          <p:stCondLst>
                                            <p:cond delay="1338"/>
                                          </p:stCondLst>
                                        </p:cTn>
                                        <p:tgtEl>
                                          <p:spTgt spid="23"/>
                                        </p:tgtEl>
                                      </p:cBhvr>
                                      <p:to x="100000" y="100000"/>
                                    </p:animScale>
                                    <p:animScale>
                                      <p:cBhvr>
                                        <p:cTn id="22" dur="26">
                                          <p:stCondLst>
                                            <p:cond delay="1642"/>
                                          </p:stCondLst>
                                        </p:cTn>
                                        <p:tgtEl>
                                          <p:spTgt spid="23"/>
                                        </p:tgtEl>
                                      </p:cBhvr>
                                      <p:to x="100000" y="90000"/>
                                    </p:animScale>
                                    <p:animScale>
                                      <p:cBhvr>
                                        <p:cTn id="23" dur="166" decel="50000">
                                          <p:stCondLst>
                                            <p:cond delay="1668"/>
                                          </p:stCondLst>
                                        </p:cTn>
                                        <p:tgtEl>
                                          <p:spTgt spid="23"/>
                                        </p:tgtEl>
                                      </p:cBhvr>
                                      <p:to x="100000" y="100000"/>
                                    </p:animScale>
                                    <p:animScale>
                                      <p:cBhvr>
                                        <p:cTn id="24" dur="26">
                                          <p:stCondLst>
                                            <p:cond delay="1808"/>
                                          </p:stCondLst>
                                        </p:cTn>
                                        <p:tgtEl>
                                          <p:spTgt spid="23"/>
                                        </p:tgtEl>
                                      </p:cBhvr>
                                      <p:to x="100000" y="95000"/>
                                    </p:animScale>
                                    <p:animScale>
                                      <p:cBhvr>
                                        <p:cTn id="25" dur="166" decel="50000">
                                          <p:stCondLst>
                                            <p:cond delay="1834"/>
                                          </p:stCondLst>
                                        </p:cTn>
                                        <p:tgtEl>
                                          <p:spTgt spid="23"/>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500" fill="hold"/>
                                        <p:tgtEl>
                                          <p:spTgt spid="22"/>
                                        </p:tgtEl>
                                        <p:attrNameLst>
                                          <p:attrName>ppt_x</p:attrName>
                                        </p:attrNameLst>
                                      </p:cBhvr>
                                      <p:tavLst>
                                        <p:tav tm="0">
                                          <p:val>
                                            <p:strVal val="#ppt_x"/>
                                          </p:val>
                                        </p:tav>
                                        <p:tav tm="100000">
                                          <p:val>
                                            <p:strVal val="#ppt_x"/>
                                          </p:val>
                                        </p:tav>
                                      </p:tavLst>
                                    </p:anim>
                                    <p:anim calcmode="lin" valueType="num">
                                      <p:cBhvr additive="base">
                                        <p:cTn id="31"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dissolve">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dissolve">
                                      <p:cBhvr>
                                        <p:cTn id="41" dur="500"/>
                                        <p:tgtEl>
                                          <p:spTgt spid="20"/>
                                        </p:tgtEl>
                                      </p:cBhvr>
                                    </p:animEffect>
                                  </p:childTnLst>
                                </p:cTn>
                              </p:par>
                            </p:childTnLst>
                          </p:cTn>
                        </p:par>
                      </p:childTnLst>
                    </p:cTn>
                  </p:par>
                  <p:par>
                    <p:cTn id="42" fill="hold">
                      <p:stCondLst>
                        <p:cond delay="indefinite"/>
                      </p:stCondLst>
                      <p:childTnLst>
                        <p:par>
                          <p:cTn id="43" fill="hold">
                            <p:stCondLst>
                              <p:cond delay="0"/>
                            </p:stCondLst>
                            <p:childTnLst>
                              <p:par>
                                <p:cTn id="44" presetID="26" presetClass="entr" presetSubtype="0" fill="hold" grpId="0" nodeType="click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down)">
                                      <p:cBhvr>
                                        <p:cTn id="46" dur="580">
                                          <p:stCondLst>
                                            <p:cond delay="0"/>
                                          </p:stCondLst>
                                        </p:cTn>
                                        <p:tgtEl>
                                          <p:spTgt spid="26"/>
                                        </p:tgtEl>
                                      </p:cBhvr>
                                    </p:animEffect>
                                    <p:anim calcmode="lin" valueType="num">
                                      <p:cBhvr>
                                        <p:cTn id="47"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52" dur="26">
                                          <p:stCondLst>
                                            <p:cond delay="650"/>
                                          </p:stCondLst>
                                        </p:cTn>
                                        <p:tgtEl>
                                          <p:spTgt spid="26"/>
                                        </p:tgtEl>
                                      </p:cBhvr>
                                      <p:to x="100000" y="60000"/>
                                    </p:animScale>
                                    <p:animScale>
                                      <p:cBhvr>
                                        <p:cTn id="53" dur="166" decel="50000">
                                          <p:stCondLst>
                                            <p:cond delay="676"/>
                                          </p:stCondLst>
                                        </p:cTn>
                                        <p:tgtEl>
                                          <p:spTgt spid="26"/>
                                        </p:tgtEl>
                                      </p:cBhvr>
                                      <p:to x="100000" y="100000"/>
                                    </p:animScale>
                                    <p:animScale>
                                      <p:cBhvr>
                                        <p:cTn id="54" dur="26">
                                          <p:stCondLst>
                                            <p:cond delay="1312"/>
                                          </p:stCondLst>
                                        </p:cTn>
                                        <p:tgtEl>
                                          <p:spTgt spid="26"/>
                                        </p:tgtEl>
                                      </p:cBhvr>
                                      <p:to x="100000" y="80000"/>
                                    </p:animScale>
                                    <p:animScale>
                                      <p:cBhvr>
                                        <p:cTn id="55" dur="166" decel="50000">
                                          <p:stCondLst>
                                            <p:cond delay="1338"/>
                                          </p:stCondLst>
                                        </p:cTn>
                                        <p:tgtEl>
                                          <p:spTgt spid="26"/>
                                        </p:tgtEl>
                                      </p:cBhvr>
                                      <p:to x="100000" y="100000"/>
                                    </p:animScale>
                                    <p:animScale>
                                      <p:cBhvr>
                                        <p:cTn id="56" dur="26">
                                          <p:stCondLst>
                                            <p:cond delay="1642"/>
                                          </p:stCondLst>
                                        </p:cTn>
                                        <p:tgtEl>
                                          <p:spTgt spid="26"/>
                                        </p:tgtEl>
                                      </p:cBhvr>
                                      <p:to x="100000" y="90000"/>
                                    </p:animScale>
                                    <p:animScale>
                                      <p:cBhvr>
                                        <p:cTn id="57" dur="166" decel="50000">
                                          <p:stCondLst>
                                            <p:cond delay="1668"/>
                                          </p:stCondLst>
                                        </p:cTn>
                                        <p:tgtEl>
                                          <p:spTgt spid="26"/>
                                        </p:tgtEl>
                                      </p:cBhvr>
                                      <p:to x="100000" y="100000"/>
                                    </p:animScale>
                                    <p:animScale>
                                      <p:cBhvr>
                                        <p:cTn id="58" dur="26">
                                          <p:stCondLst>
                                            <p:cond delay="1808"/>
                                          </p:stCondLst>
                                        </p:cTn>
                                        <p:tgtEl>
                                          <p:spTgt spid="26"/>
                                        </p:tgtEl>
                                      </p:cBhvr>
                                      <p:to x="100000" y="95000"/>
                                    </p:animScale>
                                    <p:animScale>
                                      <p:cBhvr>
                                        <p:cTn id="59" dur="166" decel="50000">
                                          <p:stCondLst>
                                            <p:cond delay="1834"/>
                                          </p:stCondLst>
                                        </p:cTn>
                                        <p:tgtEl>
                                          <p:spTgt spid="26"/>
                                        </p:tgtEl>
                                      </p:cBhvr>
                                      <p:to x="100000" y="100000"/>
                                    </p:animScale>
                                  </p:childTnLst>
                                </p:cTn>
                              </p:par>
                            </p:childTnLst>
                          </p:cTn>
                        </p:par>
                      </p:childTnLst>
                    </p:cTn>
                  </p:par>
                  <p:par>
                    <p:cTn id="60" fill="hold">
                      <p:stCondLst>
                        <p:cond delay="indefinite"/>
                      </p:stCondLst>
                      <p:childTnLst>
                        <p:par>
                          <p:cTn id="61" fill="hold">
                            <p:stCondLst>
                              <p:cond delay="0"/>
                            </p:stCondLst>
                            <p:childTnLst>
                              <p:par>
                                <p:cTn id="62" presetID="26" presetClass="entr" presetSubtype="0" fill="hold" grpId="0" nodeType="click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ipe(down)">
                                      <p:cBhvr>
                                        <p:cTn id="64" dur="580">
                                          <p:stCondLst>
                                            <p:cond delay="0"/>
                                          </p:stCondLst>
                                        </p:cTn>
                                        <p:tgtEl>
                                          <p:spTgt spid="24"/>
                                        </p:tgtEl>
                                      </p:cBhvr>
                                    </p:animEffect>
                                    <p:anim calcmode="lin" valueType="num">
                                      <p:cBhvr>
                                        <p:cTn id="65"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66"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67"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68"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69"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70" dur="26">
                                          <p:stCondLst>
                                            <p:cond delay="650"/>
                                          </p:stCondLst>
                                        </p:cTn>
                                        <p:tgtEl>
                                          <p:spTgt spid="24"/>
                                        </p:tgtEl>
                                      </p:cBhvr>
                                      <p:to x="100000" y="60000"/>
                                    </p:animScale>
                                    <p:animScale>
                                      <p:cBhvr>
                                        <p:cTn id="71" dur="166" decel="50000">
                                          <p:stCondLst>
                                            <p:cond delay="676"/>
                                          </p:stCondLst>
                                        </p:cTn>
                                        <p:tgtEl>
                                          <p:spTgt spid="24"/>
                                        </p:tgtEl>
                                      </p:cBhvr>
                                      <p:to x="100000" y="100000"/>
                                    </p:animScale>
                                    <p:animScale>
                                      <p:cBhvr>
                                        <p:cTn id="72" dur="26">
                                          <p:stCondLst>
                                            <p:cond delay="1312"/>
                                          </p:stCondLst>
                                        </p:cTn>
                                        <p:tgtEl>
                                          <p:spTgt spid="24"/>
                                        </p:tgtEl>
                                      </p:cBhvr>
                                      <p:to x="100000" y="80000"/>
                                    </p:animScale>
                                    <p:animScale>
                                      <p:cBhvr>
                                        <p:cTn id="73" dur="166" decel="50000">
                                          <p:stCondLst>
                                            <p:cond delay="1338"/>
                                          </p:stCondLst>
                                        </p:cTn>
                                        <p:tgtEl>
                                          <p:spTgt spid="24"/>
                                        </p:tgtEl>
                                      </p:cBhvr>
                                      <p:to x="100000" y="100000"/>
                                    </p:animScale>
                                    <p:animScale>
                                      <p:cBhvr>
                                        <p:cTn id="74" dur="26">
                                          <p:stCondLst>
                                            <p:cond delay="1642"/>
                                          </p:stCondLst>
                                        </p:cTn>
                                        <p:tgtEl>
                                          <p:spTgt spid="24"/>
                                        </p:tgtEl>
                                      </p:cBhvr>
                                      <p:to x="100000" y="90000"/>
                                    </p:animScale>
                                    <p:animScale>
                                      <p:cBhvr>
                                        <p:cTn id="75" dur="166" decel="50000">
                                          <p:stCondLst>
                                            <p:cond delay="1668"/>
                                          </p:stCondLst>
                                        </p:cTn>
                                        <p:tgtEl>
                                          <p:spTgt spid="24"/>
                                        </p:tgtEl>
                                      </p:cBhvr>
                                      <p:to x="100000" y="100000"/>
                                    </p:animScale>
                                    <p:animScale>
                                      <p:cBhvr>
                                        <p:cTn id="76" dur="26">
                                          <p:stCondLst>
                                            <p:cond delay="1808"/>
                                          </p:stCondLst>
                                        </p:cTn>
                                        <p:tgtEl>
                                          <p:spTgt spid="24"/>
                                        </p:tgtEl>
                                      </p:cBhvr>
                                      <p:to x="100000" y="95000"/>
                                    </p:animScale>
                                    <p:animScale>
                                      <p:cBhvr>
                                        <p:cTn id="77" dur="166" decel="50000">
                                          <p:stCondLst>
                                            <p:cond delay="1834"/>
                                          </p:stCondLst>
                                        </p:cTn>
                                        <p:tgtEl>
                                          <p:spTgt spid="24"/>
                                        </p:tgtEl>
                                      </p:cBhvr>
                                      <p:to x="100000" y="100000"/>
                                    </p:animScale>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wipe(down)">
                                      <p:cBhvr>
                                        <p:cTn id="82" dur="500"/>
                                        <p:tgtEl>
                                          <p:spTgt spid="25"/>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9"/>
                                        </p:tgtEl>
                                        <p:attrNameLst>
                                          <p:attrName>style.visibility</p:attrName>
                                        </p:attrNameLst>
                                      </p:cBhvr>
                                      <p:to>
                                        <p:strVal val="visible"/>
                                      </p:to>
                                    </p:set>
                                    <p:animEffect transition="in" filter="wipe(down)">
                                      <p:cBhvr>
                                        <p:cTn id="85" dur="500"/>
                                        <p:tgtEl>
                                          <p:spTgt spid="9"/>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wipe(down)">
                                      <p:cBhvr>
                                        <p:cTn id="88" dur="500"/>
                                        <p:tgtEl>
                                          <p:spTgt spid="29"/>
                                        </p:tgtEl>
                                      </p:cBhvr>
                                    </p:animEffect>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grpId="0" nodeType="clickEffect">
                                  <p:stCondLst>
                                    <p:cond delay="0"/>
                                  </p:stCondLst>
                                  <p:childTnLst>
                                    <p:set>
                                      <p:cBhvr>
                                        <p:cTn id="92" dur="1" fill="hold">
                                          <p:stCondLst>
                                            <p:cond delay="0"/>
                                          </p:stCondLst>
                                        </p:cTn>
                                        <p:tgtEl>
                                          <p:spTgt spid="10"/>
                                        </p:tgtEl>
                                        <p:attrNameLst>
                                          <p:attrName>style.visibility</p:attrName>
                                        </p:attrNameLst>
                                      </p:cBhvr>
                                      <p:to>
                                        <p:strVal val="visible"/>
                                      </p:to>
                                    </p:set>
                                    <p:anim calcmode="lin" valueType="num">
                                      <p:cBhvr additive="base">
                                        <p:cTn id="93" dur="500" fill="hold"/>
                                        <p:tgtEl>
                                          <p:spTgt spid="10"/>
                                        </p:tgtEl>
                                        <p:attrNameLst>
                                          <p:attrName>ppt_x</p:attrName>
                                        </p:attrNameLst>
                                      </p:cBhvr>
                                      <p:tavLst>
                                        <p:tav tm="0">
                                          <p:val>
                                            <p:strVal val="#ppt_x"/>
                                          </p:val>
                                        </p:tav>
                                        <p:tav tm="100000">
                                          <p:val>
                                            <p:strVal val="#ppt_x"/>
                                          </p:val>
                                        </p:tav>
                                      </p:tavLst>
                                    </p:anim>
                                    <p:anim calcmode="lin" valueType="num">
                                      <p:cBhvr additive="base">
                                        <p:cTn id="9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additive="base">
                                        <p:cTn id="99" dur="500" fill="hold"/>
                                        <p:tgtEl>
                                          <p:spTgt spid="30"/>
                                        </p:tgtEl>
                                        <p:attrNameLst>
                                          <p:attrName>ppt_x</p:attrName>
                                        </p:attrNameLst>
                                      </p:cBhvr>
                                      <p:tavLst>
                                        <p:tav tm="0">
                                          <p:val>
                                            <p:strVal val="#ppt_x"/>
                                          </p:val>
                                        </p:tav>
                                        <p:tav tm="100000">
                                          <p:val>
                                            <p:strVal val="#ppt_x"/>
                                          </p:val>
                                        </p:tav>
                                      </p:tavLst>
                                    </p:anim>
                                    <p:anim calcmode="lin" valueType="num">
                                      <p:cBhvr additive="base">
                                        <p:cTn id="10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 presetClass="entr" presetSubtype="4" fill="hold" grpId="0" nodeType="clickEffect">
                                  <p:stCondLst>
                                    <p:cond delay="0"/>
                                  </p:stCondLst>
                                  <p:childTnLst>
                                    <p:set>
                                      <p:cBhvr>
                                        <p:cTn id="104" dur="1" fill="hold">
                                          <p:stCondLst>
                                            <p:cond delay="0"/>
                                          </p:stCondLst>
                                        </p:cTn>
                                        <p:tgtEl>
                                          <p:spTgt spid="31"/>
                                        </p:tgtEl>
                                        <p:attrNameLst>
                                          <p:attrName>style.visibility</p:attrName>
                                        </p:attrNameLst>
                                      </p:cBhvr>
                                      <p:to>
                                        <p:strVal val="visible"/>
                                      </p:to>
                                    </p:set>
                                    <p:anim calcmode="lin" valueType="num">
                                      <p:cBhvr additive="base">
                                        <p:cTn id="105" dur="500" fill="hold"/>
                                        <p:tgtEl>
                                          <p:spTgt spid="31"/>
                                        </p:tgtEl>
                                        <p:attrNameLst>
                                          <p:attrName>ppt_x</p:attrName>
                                        </p:attrNameLst>
                                      </p:cBhvr>
                                      <p:tavLst>
                                        <p:tav tm="0">
                                          <p:val>
                                            <p:strVal val="#ppt_x"/>
                                          </p:val>
                                        </p:tav>
                                        <p:tav tm="100000">
                                          <p:val>
                                            <p:strVal val="#ppt_x"/>
                                          </p:val>
                                        </p:tav>
                                      </p:tavLst>
                                    </p:anim>
                                    <p:anim calcmode="lin" valueType="num">
                                      <p:cBhvr additive="base">
                                        <p:cTn id="106"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2" presetClass="entr" presetSubtype="4" fill="hold" grpId="0" nodeType="clickEffect">
                                  <p:stCondLst>
                                    <p:cond delay="0"/>
                                  </p:stCondLst>
                                  <p:childTnLst>
                                    <p:set>
                                      <p:cBhvr>
                                        <p:cTn id="110" dur="1" fill="hold">
                                          <p:stCondLst>
                                            <p:cond delay="0"/>
                                          </p:stCondLst>
                                        </p:cTn>
                                        <p:tgtEl>
                                          <p:spTgt spid="14"/>
                                        </p:tgtEl>
                                        <p:attrNameLst>
                                          <p:attrName>style.visibility</p:attrName>
                                        </p:attrNameLst>
                                      </p:cBhvr>
                                      <p:to>
                                        <p:strVal val="visible"/>
                                      </p:to>
                                    </p:set>
                                    <p:anim calcmode="lin" valueType="num">
                                      <p:cBhvr additive="base">
                                        <p:cTn id="111" dur="500" fill="hold"/>
                                        <p:tgtEl>
                                          <p:spTgt spid="14"/>
                                        </p:tgtEl>
                                        <p:attrNameLst>
                                          <p:attrName>ppt_x</p:attrName>
                                        </p:attrNameLst>
                                      </p:cBhvr>
                                      <p:tavLst>
                                        <p:tav tm="0">
                                          <p:val>
                                            <p:strVal val="#ppt_x"/>
                                          </p:val>
                                        </p:tav>
                                        <p:tav tm="100000">
                                          <p:val>
                                            <p:strVal val="#ppt_x"/>
                                          </p:val>
                                        </p:tav>
                                      </p:tavLst>
                                    </p:anim>
                                    <p:anim calcmode="lin" valueType="num">
                                      <p:cBhvr additive="base">
                                        <p:cTn id="11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2" presetClass="entr" presetSubtype="4" fill="hold" grpId="0" nodeType="clickEffect">
                                  <p:stCondLst>
                                    <p:cond delay="0"/>
                                  </p:stCondLst>
                                  <p:childTnLst>
                                    <p:set>
                                      <p:cBhvr>
                                        <p:cTn id="116" dur="1" fill="hold">
                                          <p:stCondLst>
                                            <p:cond delay="0"/>
                                          </p:stCondLst>
                                        </p:cTn>
                                        <p:tgtEl>
                                          <p:spTgt spid="32"/>
                                        </p:tgtEl>
                                        <p:attrNameLst>
                                          <p:attrName>style.visibility</p:attrName>
                                        </p:attrNameLst>
                                      </p:cBhvr>
                                      <p:to>
                                        <p:strVal val="visible"/>
                                      </p:to>
                                    </p:set>
                                    <p:anim calcmode="lin" valueType="num">
                                      <p:cBhvr additive="base">
                                        <p:cTn id="117" dur="500" fill="hold"/>
                                        <p:tgtEl>
                                          <p:spTgt spid="32"/>
                                        </p:tgtEl>
                                        <p:attrNameLst>
                                          <p:attrName>ppt_x</p:attrName>
                                        </p:attrNameLst>
                                      </p:cBhvr>
                                      <p:tavLst>
                                        <p:tav tm="0">
                                          <p:val>
                                            <p:strVal val="#ppt_x"/>
                                          </p:val>
                                        </p:tav>
                                        <p:tav tm="100000">
                                          <p:val>
                                            <p:strVal val="#ppt_x"/>
                                          </p:val>
                                        </p:tav>
                                      </p:tavLst>
                                    </p:anim>
                                    <p:anim calcmode="lin" valueType="num">
                                      <p:cBhvr additive="base">
                                        <p:cTn id="11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0" grpId="0" animBg="1"/>
      <p:bldP spid="26" grpId="0" animBg="1"/>
      <p:bldP spid="23" grpId="0" animBg="1"/>
      <p:bldP spid="24" grpId="0" animBg="1"/>
      <p:bldP spid="8" grpId="0" animBg="1"/>
      <p:bldP spid="9" grpId="0"/>
      <p:bldP spid="29" grpId="0"/>
      <p:bldP spid="10" grpId="0"/>
      <p:bldP spid="30" grpId="0"/>
      <p:bldP spid="31" grpId="0"/>
      <p:bldP spid="14" grpId="0" animBg="1"/>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6838"/>
            <a:ext cx="8229600" cy="1143000"/>
          </a:xfrm>
        </p:spPr>
        <p:style>
          <a:lnRef idx="1">
            <a:schemeClr val="accent2"/>
          </a:lnRef>
          <a:fillRef idx="3">
            <a:schemeClr val="accent2"/>
          </a:fillRef>
          <a:effectRef idx="2">
            <a:schemeClr val="accent2"/>
          </a:effectRef>
          <a:fontRef idx="minor">
            <a:schemeClr val="lt1"/>
          </a:fontRef>
        </p:style>
        <p:txBody>
          <a:bodyPr/>
          <a:lstStyle/>
          <a:p>
            <a:r>
              <a:rPr lang="en-US" dirty="0" smtClean="0"/>
              <a:t>Application Problem</a:t>
            </a:r>
            <a:endParaRPr lang="en-US" dirty="0"/>
          </a:p>
        </p:txBody>
      </p:sp>
      <p:sp>
        <p:nvSpPr>
          <p:cNvPr id="4" name="Footer Placeholder 3"/>
          <p:cNvSpPr>
            <a:spLocks noGrp="1"/>
          </p:cNvSpPr>
          <p:nvPr>
            <p:ph type="ftr" sz="quarter" idx="11"/>
          </p:nvPr>
        </p:nvSpPr>
        <p:spPr/>
        <p:txBody>
          <a:bodyPr/>
          <a:lstStyle/>
          <a:p>
            <a:r>
              <a:rPr lang="en-US" dirty="0" smtClean="0"/>
              <a:t>5th Grade Module 2 – Lesson 19</a:t>
            </a:r>
            <a:endParaRPr lang="en-US" dirty="0"/>
          </a:p>
        </p:txBody>
      </p:sp>
      <p:sp>
        <p:nvSpPr>
          <p:cNvPr id="5" name="Rectangle 4"/>
          <p:cNvSpPr/>
          <p:nvPr/>
        </p:nvSpPr>
        <p:spPr>
          <a:xfrm>
            <a:off x="790645" y="1417422"/>
            <a:ext cx="7720884" cy="421653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US" sz="3600" b="1" dirty="0" smtClean="0">
                <a:latin typeface="Century Gothic" pitchFamily="34" charset="0"/>
              </a:rPr>
              <a:t>105 students were divided equally into 15 teams.</a:t>
            </a:r>
            <a:br>
              <a:rPr lang="en-US" sz="3600" b="1" dirty="0" smtClean="0">
                <a:latin typeface="Century Gothic" pitchFamily="34" charset="0"/>
              </a:rPr>
            </a:br>
            <a:endParaRPr lang="en-US" sz="3600" b="1" dirty="0" smtClean="0">
              <a:latin typeface="Century Gothic" pitchFamily="34" charset="0"/>
            </a:endParaRPr>
          </a:p>
          <a:p>
            <a:pPr marL="742950" indent="-742950" algn="ctr">
              <a:buAutoNum type="alphaLcPeriod"/>
            </a:pPr>
            <a:r>
              <a:rPr lang="en-US" sz="3200" b="1" dirty="0" smtClean="0">
                <a:latin typeface="Century Gothic" pitchFamily="34" charset="0"/>
              </a:rPr>
              <a:t>How many players were on each team?</a:t>
            </a:r>
            <a:br>
              <a:rPr lang="en-US" sz="3200" b="1" dirty="0" smtClean="0">
                <a:latin typeface="Century Gothic" pitchFamily="34" charset="0"/>
              </a:rPr>
            </a:br>
            <a:endParaRPr lang="en-US" sz="3200" b="1" dirty="0" smtClean="0">
              <a:latin typeface="Century Gothic" pitchFamily="34" charset="0"/>
            </a:endParaRPr>
          </a:p>
          <a:p>
            <a:pPr marL="514350" indent="-514350" algn="ctr">
              <a:buAutoNum type="alphaLcPeriod"/>
            </a:pPr>
            <a:r>
              <a:rPr lang="en-US" sz="3200" b="1" dirty="0" smtClean="0">
                <a:latin typeface="Century Gothic" pitchFamily="34" charset="0"/>
              </a:rPr>
              <a:t>If each team had 3 girls, how many boys were there altogether?</a:t>
            </a:r>
            <a:endParaRPr lang="en-US" sz="2400" b="1" dirty="0" smtClean="0"/>
          </a:p>
        </p:txBody>
      </p:sp>
      <p:sp>
        <p:nvSpPr>
          <p:cNvPr id="6" name="TextBox 5"/>
          <p:cNvSpPr txBox="1"/>
          <p:nvPr/>
        </p:nvSpPr>
        <p:spPr>
          <a:xfrm>
            <a:off x="6241529" y="5821251"/>
            <a:ext cx="2743059" cy="369332"/>
          </a:xfrm>
          <a:prstGeom prst="rect">
            <a:avLst/>
          </a:prstGeom>
          <a:noFill/>
        </p:spPr>
        <p:txBody>
          <a:bodyPr wrap="none" rtlCol="0">
            <a:spAutoFit/>
          </a:bodyPr>
          <a:lstStyle/>
          <a:p>
            <a:r>
              <a:rPr lang="en-US" dirty="0" smtClean="0">
                <a:latin typeface="Century Gothic" pitchFamily="34" charset="0"/>
              </a:rPr>
              <a:t>Solution on next slide…</a:t>
            </a:r>
            <a:endParaRPr lang="en-US" dirty="0">
              <a:latin typeface="Century Gothic" pitchFamily="34" charset="0"/>
            </a:endParaRPr>
          </a:p>
        </p:txBody>
      </p:sp>
    </p:spTree>
    <p:extLst>
      <p:ext uri="{BB962C8B-B14F-4D97-AF65-F5344CB8AC3E}">
        <p14:creationId xmlns:p14="http://schemas.microsoft.com/office/powerpoint/2010/main" val="239034332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lstStyle/>
          <a:p>
            <a:r>
              <a:rPr lang="en-US" dirty="0" smtClean="0">
                <a:latin typeface="Century Gothic" pitchFamily="34" charset="0"/>
              </a:rPr>
              <a:t>Solution</a:t>
            </a:r>
            <a:endParaRPr lang="en-US" dirty="0">
              <a:latin typeface="Century Gothic" pitchFamily="34" charset="0"/>
            </a:endParaRPr>
          </a:p>
        </p:txBody>
      </p:sp>
      <p:sp>
        <p:nvSpPr>
          <p:cNvPr id="4" name="Footer Placeholder 3"/>
          <p:cNvSpPr>
            <a:spLocks noGrp="1"/>
          </p:cNvSpPr>
          <p:nvPr>
            <p:ph type="ftr" sz="quarter" idx="11"/>
          </p:nvPr>
        </p:nvSpPr>
        <p:spPr/>
        <p:txBody>
          <a:bodyPr/>
          <a:lstStyle/>
          <a:p>
            <a:r>
              <a:rPr lang="en-US" dirty="0" smtClean="0"/>
              <a:t>5th Grade Module 2 – Lesson 21</a:t>
            </a:r>
            <a:endParaRPr lang="en-US" dirty="0"/>
          </a:p>
        </p:txBody>
      </p:sp>
      <p:sp>
        <p:nvSpPr>
          <p:cNvPr id="6" name="Title 1"/>
          <p:cNvSpPr txBox="1">
            <a:spLocks/>
          </p:cNvSpPr>
          <p:nvPr/>
        </p:nvSpPr>
        <p:spPr>
          <a:xfrm>
            <a:off x="457200" y="1755016"/>
            <a:ext cx="8229600" cy="4079383"/>
          </a:xfrm>
          <a:prstGeom prst="rect">
            <a:avLst/>
          </a:prstGeom>
        </p:spPr>
        <p:style>
          <a:lnRef idx="2">
            <a:schemeClr val="accent2"/>
          </a:lnRef>
          <a:fillRef idx="1">
            <a:schemeClr val="lt1"/>
          </a:fillRef>
          <a:effectRef idx="0">
            <a:schemeClr val="accent2"/>
          </a:effectRef>
          <a:fontRef idx="minor">
            <a:schemeClr val="dk1"/>
          </a:fontRef>
        </p:style>
        <p:txBody>
          <a:bodyPr vert="horz" lIns="91440" tIns="45720" rIns="91440" bIns="45720" rtlCol="0" anchor="ctr">
            <a:normAutofit/>
          </a:bodyPr>
          <a:lstStyle/>
          <a:p>
            <a:pPr lvl="0" algn="ctr">
              <a:spcBef>
                <a:spcPct val="0"/>
              </a:spcBef>
            </a:pPr>
            <a:endParaRPr kumimoji="0" lang="en-US" sz="4400" b="0" i="0" u="none" strike="noStrike" kern="1200" cap="none" spc="0" normalizeH="0" baseline="0" noProof="0" dirty="0">
              <a:ln>
                <a:noFill/>
              </a:ln>
              <a:solidFill>
                <a:schemeClr val="dk1"/>
              </a:solidFill>
              <a:effectLst/>
              <a:uLnTx/>
              <a:uFillTx/>
              <a:latin typeface="Century Gothic" pitchFamily="34" charset="0"/>
            </a:endParaRPr>
          </a:p>
        </p:txBody>
      </p:sp>
      <p:grpSp>
        <p:nvGrpSpPr>
          <p:cNvPr id="7" name="Group 6"/>
          <p:cNvGrpSpPr/>
          <p:nvPr/>
        </p:nvGrpSpPr>
        <p:grpSpPr>
          <a:xfrm>
            <a:off x="4372898" y="2557990"/>
            <a:ext cx="1646902" cy="698969"/>
            <a:chOff x="7573877" y="2679703"/>
            <a:chExt cx="1311010" cy="665039"/>
          </a:xfrm>
        </p:grpSpPr>
        <p:cxnSp>
          <p:nvCxnSpPr>
            <p:cNvPr id="8" name="Straight Connector 7"/>
            <p:cNvCxnSpPr/>
            <p:nvPr/>
          </p:nvCxnSpPr>
          <p:spPr>
            <a:xfrm flipV="1">
              <a:off x="7573877" y="2679703"/>
              <a:ext cx="1311010" cy="11651"/>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V="1">
              <a:off x="7573877" y="2679704"/>
              <a:ext cx="0" cy="66503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10" name="TextBox 9"/>
          <p:cNvSpPr txBox="1"/>
          <p:nvPr/>
        </p:nvSpPr>
        <p:spPr>
          <a:xfrm>
            <a:off x="3533404" y="2557990"/>
            <a:ext cx="818408" cy="646331"/>
          </a:xfrm>
          <a:prstGeom prst="rect">
            <a:avLst/>
          </a:prstGeom>
          <a:noFill/>
        </p:spPr>
        <p:txBody>
          <a:bodyPr wrap="square" rtlCol="0">
            <a:spAutoFit/>
          </a:bodyPr>
          <a:lstStyle/>
          <a:p>
            <a:r>
              <a:rPr lang="en-US" sz="3600" dirty="0" smtClean="0">
                <a:latin typeface="Century Gothic" panose="020B0502020202020204" pitchFamily="34" charset="0"/>
              </a:rPr>
              <a:t>15</a:t>
            </a:r>
            <a:endParaRPr lang="en-US" sz="3600" dirty="0">
              <a:latin typeface="Century Gothic" panose="020B0502020202020204" pitchFamily="34" charset="0"/>
            </a:endParaRPr>
          </a:p>
        </p:txBody>
      </p:sp>
      <p:sp>
        <p:nvSpPr>
          <p:cNvPr id="11" name="TextBox 10"/>
          <p:cNvSpPr txBox="1"/>
          <p:nvPr/>
        </p:nvSpPr>
        <p:spPr>
          <a:xfrm>
            <a:off x="4787145" y="1923904"/>
            <a:ext cx="818408" cy="646331"/>
          </a:xfrm>
          <a:prstGeom prst="rect">
            <a:avLst/>
          </a:prstGeom>
          <a:noFill/>
        </p:spPr>
        <p:txBody>
          <a:bodyPr wrap="square" rtlCol="0">
            <a:spAutoFit/>
          </a:bodyPr>
          <a:lstStyle/>
          <a:p>
            <a:r>
              <a:rPr lang="en-US" sz="3600" dirty="0" smtClean="0">
                <a:latin typeface="Century Gothic" panose="020B0502020202020204" pitchFamily="34" charset="0"/>
              </a:rPr>
              <a:t>  7</a:t>
            </a:r>
            <a:endParaRPr lang="en-US" sz="3600" dirty="0">
              <a:latin typeface="Century Gothic" panose="020B0502020202020204" pitchFamily="34" charset="0"/>
            </a:endParaRPr>
          </a:p>
        </p:txBody>
      </p:sp>
      <p:grpSp>
        <p:nvGrpSpPr>
          <p:cNvPr id="15" name="Group 14"/>
          <p:cNvGrpSpPr/>
          <p:nvPr/>
        </p:nvGrpSpPr>
        <p:grpSpPr>
          <a:xfrm>
            <a:off x="4109264" y="2564112"/>
            <a:ext cx="1626518" cy="1765871"/>
            <a:chOff x="4109264" y="2564112"/>
            <a:chExt cx="1626518" cy="1765871"/>
          </a:xfrm>
        </p:grpSpPr>
        <p:sp>
          <p:nvSpPr>
            <p:cNvPr id="5" name="TextBox 4"/>
            <p:cNvSpPr txBox="1"/>
            <p:nvPr/>
          </p:nvSpPr>
          <p:spPr>
            <a:xfrm>
              <a:off x="4476998" y="2564112"/>
              <a:ext cx="1258784" cy="646331"/>
            </a:xfrm>
            <a:prstGeom prst="rect">
              <a:avLst/>
            </a:prstGeom>
            <a:noFill/>
          </p:spPr>
          <p:txBody>
            <a:bodyPr wrap="square" rtlCol="0">
              <a:spAutoFit/>
            </a:bodyPr>
            <a:lstStyle/>
            <a:p>
              <a:r>
                <a:rPr lang="en-US" sz="3600" dirty="0" smtClean="0">
                  <a:latin typeface="Century Gothic" panose="020B0502020202020204" pitchFamily="34" charset="0"/>
                </a:rPr>
                <a:t>105</a:t>
              </a:r>
              <a:endParaRPr lang="en-US" sz="3600" dirty="0">
                <a:latin typeface="Century Gothic" panose="020B0502020202020204" pitchFamily="34" charset="0"/>
              </a:endParaRPr>
            </a:p>
          </p:txBody>
        </p:sp>
        <p:sp>
          <p:nvSpPr>
            <p:cNvPr id="12" name="TextBox 11"/>
            <p:cNvSpPr txBox="1"/>
            <p:nvPr/>
          </p:nvSpPr>
          <p:spPr>
            <a:xfrm>
              <a:off x="4109264" y="3152886"/>
              <a:ext cx="1590893" cy="646331"/>
            </a:xfrm>
            <a:prstGeom prst="rect">
              <a:avLst/>
            </a:prstGeom>
            <a:noFill/>
          </p:spPr>
          <p:txBody>
            <a:bodyPr wrap="square" rtlCol="0">
              <a:spAutoFit/>
            </a:bodyPr>
            <a:lstStyle/>
            <a:p>
              <a:r>
                <a:rPr lang="en-US" sz="3600" dirty="0" smtClean="0">
                  <a:latin typeface="Century Gothic" panose="020B0502020202020204" pitchFamily="34" charset="0"/>
                </a:rPr>
                <a:t>  </a:t>
              </a:r>
              <a:r>
                <a:rPr lang="en-US" sz="3600" u="sng" dirty="0" smtClean="0">
                  <a:latin typeface="Century Gothic" panose="020B0502020202020204" pitchFamily="34" charset="0"/>
                </a:rPr>
                <a:t>-105</a:t>
              </a:r>
              <a:endParaRPr lang="en-US" sz="3600" u="sng" dirty="0">
                <a:latin typeface="Century Gothic" panose="020B0502020202020204" pitchFamily="34" charset="0"/>
              </a:endParaRPr>
            </a:p>
          </p:txBody>
        </p:sp>
        <p:sp>
          <p:nvSpPr>
            <p:cNvPr id="13" name="TextBox 12"/>
            <p:cNvSpPr txBox="1"/>
            <p:nvPr/>
          </p:nvSpPr>
          <p:spPr>
            <a:xfrm>
              <a:off x="4780713" y="3683652"/>
              <a:ext cx="818408" cy="646331"/>
            </a:xfrm>
            <a:prstGeom prst="rect">
              <a:avLst/>
            </a:prstGeom>
            <a:noFill/>
          </p:spPr>
          <p:txBody>
            <a:bodyPr wrap="square" rtlCol="0">
              <a:spAutoFit/>
            </a:bodyPr>
            <a:lstStyle/>
            <a:p>
              <a:r>
                <a:rPr lang="en-US" sz="3600" dirty="0" smtClean="0">
                  <a:latin typeface="Century Gothic" panose="020B0502020202020204" pitchFamily="34" charset="0"/>
                </a:rPr>
                <a:t>  0</a:t>
              </a:r>
              <a:endParaRPr lang="en-US" sz="3600" dirty="0">
                <a:latin typeface="Century Gothic" panose="020B0502020202020204" pitchFamily="34" charset="0"/>
              </a:endParaRPr>
            </a:p>
          </p:txBody>
        </p:sp>
      </p:grpSp>
      <p:sp>
        <p:nvSpPr>
          <p:cNvPr id="14" name="Rectangle 13"/>
          <p:cNvSpPr/>
          <p:nvPr/>
        </p:nvSpPr>
        <p:spPr>
          <a:xfrm>
            <a:off x="1603169" y="4512623"/>
            <a:ext cx="6246421" cy="10212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chemeClr val="tx1"/>
                </a:solidFill>
              </a:rPr>
              <a:t>7 players on each team</a:t>
            </a:r>
          </a:p>
          <a:p>
            <a:pPr algn="ctr"/>
            <a:r>
              <a:rPr lang="en-US" sz="3200" dirty="0" smtClean="0">
                <a:solidFill>
                  <a:schemeClr val="tx1"/>
                </a:solidFill>
              </a:rPr>
              <a:t>3 girls and 4 boys</a:t>
            </a:r>
            <a:endParaRPr lang="en-US" sz="3200" dirty="0">
              <a:solidFill>
                <a:schemeClr val="tx1"/>
              </a:solidFill>
            </a:endParaRPr>
          </a:p>
        </p:txBody>
      </p:sp>
    </p:spTree>
    <p:extLst>
      <p:ext uri="{BB962C8B-B14F-4D97-AF65-F5344CB8AC3E}">
        <p14:creationId xmlns:p14="http://schemas.microsoft.com/office/powerpoint/2010/main" val="18921128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5th Grade Module 2 – Lesson 21</a:t>
            </a:r>
            <a:endParaRPr lang="en-US" dirty="0"/>
          </a:p>
        </p:txBody>
      </p:sp>
      <p:sp>
        <p:nvSpPr>
          <p:cNvPr id="5" name="TextBox 4"/>
          <p:cNvSpPr txBox="1"/>
          <p:nvPr/>
        </p:nvSpPr>
        <p:spPr>
          <a:xfrm>
            <a:off x="0" y="34326"/>
            <a:ext cx="2287806" cy="369332"/>
          </a:xfrm>
          <a:prstGeom prst="rect">
            <a:avLst/>
          </a:prstGeom>
          <a:noFill/>
        </p:spPr>
        <p:txBody>
          <a:bodyPr wrap="none" rtlCol="0">
            <a:spAutoFit/>
          </a:bodyPr>
          <a:lstStyle/>
          <a:p>
            <a:r>
              <a:rPr lang="en-US" dirty="0" smtClean="0"/>
              <a:t>Concept Development</a:t>
            </a:r>
            <a:endParaRPr lang="en-US" dirty="0"/>
          </a:p>
        </p:txBody>
      </p:sp>
      <p:sp>
        <p:nvSpPr>
          <p:cNvPr id="6" name="Up Ribbon 5"/>
          <p:cNvSpPr/>
          <p:nvPr/>
        </p:nvSpPr>
        <p:spPr>
          <a:xfrm>
            <a:off x="2471197" y="160187"/>
            <a:ext cx="4278831" cy="949679"/>
          </a:xfrm>
          <a:prstGeom prst="ribbon2">
            <a:avLst>
              <a:gd name="adj1" fmla="val 16667"/>
              <a:gd name="adj2" fmla="val 6550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smtClean="0"/>
              <a:t>256 ÷ 47</a:t>
            </a:r>
            <a:endParaRPr lang="en-US" sz="3600" b="1" dirty="0"/>
          </a:p>
        </p:txBody>
      </p:sp>
      <p:sp>
        <p:nvSpPr>
          <p:cNvPr id="12" name="Oval Callout 11"/>
          <p:cNvSpPr/>
          <p:nvPr/>
        </p:nvSpPr>
        <p:spPr>
          <a:xfrm rot="631514">
            <a:off x="5894484" y="451300"/>
            <a:ext cx="3358631" cy="1859573"/>
          </a:xfrm>
          <a:prstGeom prst="wedgeEllipseCallout">
            <a:avLst>
              <a:gd name="adj1" fmla="val -42460"/>
              <a:gd name="adj2" fmla="val 53036"/>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400" b="1" dirty="0" smtClean="0"/>
              <a:t>Let’s use rounding to find an estimated quotient!</a:t>
            </a:r>
            <a:endParaRPr lang="en-US" sz="2400" b="1" dirty="0"/>
          </a:p>
        </p:txBody>
      </p:sp>
      <p:sp>
        <p:nvSpPr>
          <p:cNvPr id="14" name="TextBox 13"/>
          <p:cNvSpPr txBox="1"/>
          <p:nvPr/>
        </p:nvSpPr>
        <p:spPr>
          <a:xfrm>
            <a:off x="2875255" y="1240280"/>
            <a:ext cx="2877641" cy="1077218"/>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3200" b="1" dirty="0" smtClean="0"/>
              <a:t> </a:t>
            </a:r>
            <a:r>
              <a:rPr lang="en-US" sz="3200" b="1" dirty="0"/>
              <a:t>≈ </a:t>
            </a:r>
            <a:r>
              <a:rPr lang="en-US" sz="3200" b="1" dirty="0" smtClean="0"/>
              <a:t>250 ÷ 50</a:t>
            </a:r>
            <a:br>
              <a:rPr lang="en-US" sz="3200" b="1" dirty="0" smtClean="0"/>
            </a:br>
            <a:r>
              <a:rPr lang="en-US" sz="3200" b="1" dirty="0"/>
              <a:t>≈ </a:t>
            </a:r>
            <a:r>
              <a:rPr lang="en-US" sz="3200" b="1" dirty="0" smtClean="0"/>
              <a:t>5          </a:t>
            </a:r>
            <a:endParaRPr lang="en-US" sz="3200" dirty="0" smtClean="0"/>
          </a:p>
        </p:txBody>
      </p:sp>
      <p:grpSp>
        <p:nvGrpSpPr>
          <p:cNvPr id="16" name="Group 15"/>
          <p:cNvGrpSpPr/>
          <p:nvPr/>
        </p:nvGrpSpPr>
        <p:grpSpPr>
          <a:xfrm>
            <a:off x="3806327" y="4172260"/>
            <a:ext cx="1646902" cy="698969"/>
            <a:chOff x="7573877" y="2679703"/>
            <a:chExt cx="1311010" cy="665039"/>
          </a:xfrm>
        </p:grpSpPr>
        <p:cxnSp>
          <p:nvCxnSpPr>
            <p:cNvPr id="20" name="Straight Connector 19"/>
            <p:cNvCxnSpPr/>
            <p:nvPr/>
          </p:nvCxnSpPr>
          <p:spPr>
            <a:xfrm flipV="1">
              <a:off x="7573877" y="2679703"/>
              <a:ext cx="1311010" cy="11651"/>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V="1">
              <a:off x="7573877" y="2679704"/>
              <a:ext cx="0" cy="66503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22" name="TextBox 21"/>
          <p:cNvSpPr txBox="1"/>
          <p:nvPr/>
        </p:nvSpPr>
        <p:spPr>
          <a:xfrm>
            <a:off x="2419037" y="2845577"/>
            <a:ext cx="4731657" cy="646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3600" u="sng" dirty="0" smtClean="0">
                <a:latin typeface="Century Gothic" pitchFamily="34" charset="0"/>
              </a:rPr>
              <a:t>Standard Algorithm</a:t>
            </a:r>
            <a:endParaRPr lang="en-US" sz="3600" dirty="0">
              <a:latin typeface="Century Gothic" pitchFamily="34" charset="0"/>
            </a:endParaRPr>
          </a:p>
        </p:txBody>
      </p:sp>
      <p:grpSp>
        <p:nvGrpSpPr>
          <p:cNvPr id="23" name="Group 22"/>
          <p:cNvGrpSpPr/>
          <p:nvPr/>
        </p:nvGrpSpPr>
        <p:grpSpPr>
          <a:xfrm>
            <a:off x="3500816" y="4224897"/>
            <a:ext cx="1626518" cy="1765871"/>
            <a:chOff x="4109264" y="2564112"/>
            <a:chExt cx="1626518" cy="1765871"/>
          </a:xfrm>
        </p:grpSpPr>
        <p:sp>
          <p:nvSpPr>
            <p:cNvPr id="24" name="TextBox 23"/>
            <p:cNvSpPr txBox="1"/>
            <p:nvPr/>
          </p:nvSpPr>
          <p:spPr>
            <a:xfrm>
              <a:off x="4476998" y="2564112"/>
              <a:ext cx="1258784" cy="646331"/>
            </a:xfrm>
            <a:prstGeom prst="rect">
              <a:avLst/>
            </a:prstGeom>
            <a:noFill/>
          </p:spPr>
          <p:txBody>
            <a:bodyPr wrap="square" rtlCol="0">
              <a:spAutoFit/>
            </a:bodyPr>
            <a:lstStyle/>
            <a:p>
              <a:r>
                <a:rPr lang="en-US" sz="3600" dirty="0" smtClean="0">
                  <a:latin typeface="Century Gothic" panose="020B0502020202020204" pitchFamily="34" charset="0"/>
                </a:rPr>
                <a:t>256</a:t>
              </a:r>
              <a:endParaRPr lang="en-US" sz="3600" dirty="0">
                <a:latin typeface="Century Gothic" panose="020B0502020202020204" pitchFamily="34" charset="0"/>
              </a:endParaRPr>
            </a:p>
          </p:txBody>
        </p:sp>
        <p:sp>
          <p:nvSpPr>
            <p:cNvPr id="25" name="TextBox 24"/>
            <p:cNvSpPr txBox="1"/>
            <p:nvPr/>
          </p:nvSpPr>
          <p:spPr>
            <a:xfrm>
              <a:off x="4109264" y="3152886"/>
              <a:ext cx="1590893" cy="646331"/>
            </a:xfrm>
            <a:prstGeom prst="rect">
              <a:avLst/>
            </a:prstGeom>
            <a:noFill/>
          </p:spPr>
          <p:txBody>
            <a:bodyPr wrap="square" rtlCol="0">
              <a:spAutoFit/>
            </a:bodyPr>
            <a:lstStyle/>
            <a:p>
              <a:r>
                <a:rPr lang="en-US" sz="3600" dirty="0" smtClean="0">
                  <a:latin typeface="Century Gothic" panose="020B0502020202020204" pitchFamily="34" charset="0"/>
                </a:rPr>
                <a:t>  </a:t>
              </a:r>
              <a:r>
                <a:rPr lang="en-US" sz="3600" u="sng" dirty="0" smtClean="0">
                  <a:latin typeface="Century Gothic" panose="020B0502020202020204" pitchFamily="34" charset="0"/>
                </a:rPr>
                <a:t>-235</a:t>
              </a:r>
              <a:endParaRPr lang="en-US" sz="3600" u="sng" dirty="0">
                <a:latin typeface="Century Gothic" panose="020B0502020202020204" pitchFamily="34" charset="0"/>
              </a:endParaRPr>
            </a:p>
          </p:txBody>
        </p:sp>
        <p:sp>
          <p:nvSpPr>
            <p:cNvPr id="26" name="TextBox 25"/>
            <p:cNvSpPr txBox="1"/>
            <p:nvPr/>
          </p:nvSpPr>
          <p:spPr>
            <a:xfrm>
              <a:off x="4780713" y="3683652"/>
              <a:ext cx="818408" cy="646331"/>
            </a:xfrm>
            <a:prstGeom prst="rect">
              <a:avLst/>
            </a:prstGeom>
            <a:noFill/>
          </p:spPr>
          <p:txBody>
            <a:bodyPr wrap="square" rtlCol="0">
              <a:spAutoFit/>
            </a:bodyPr>
            <a:lstStyle/>
            <a:p>
              <a:r>
                <a:rPr lang="en-US" sz="3600" dirty="0" smtClean="0">
                  <a:latin typeface="Century Gothic" panose="020B0502020202020204" pitchFamily="34" charset="0"/>
                </a:rPr>
                <a:t>21  </a:t>
              </a:r>
              <a:endParaRPr lang="en-US" sz="3600" dirty="0">
                <a:latin typeface="Century Gothic" panose="020B0502020202020204" pitchFamily="34" charset="0"/>
              </a:endParaRPr>
            </a:p>
          </p:txBody>
        </p:sp>
      </p:grpSp>
      <p:sp>
        <p:nvSpPr>
          <p:cNvPr id="27" name="TextBox 26"/>
          <p:cNvSpPr txBox="1"/>
          <p:nvPr/>
        </p:nvSpPr>
        <p:spPr>
          <a:xfrm>
            <a:off x="3119819" y="4200621"/>
            <a:ext cx="818408" cy="646331"/>
          </a:xfrm>
          <a:prstGeom prst="rect">
            <a:avLst/>
          </a:prstGeom>
          <a:noFill/>
        </p:spPr>
        <p:txBody>
          <a:bodyPr wrap="square" rtlCol="0">
            <a:spAutoFit/>
          </a:bodyPr>
          <a:lstStyle/>
          <a:p>
            <a:r>
              <a:rPr lang="en-US" sz="3600" dirty="0" smtClean="0">
                <a:latin typeface="Century Gothic" panose="020B0502020202020204" pitchFamily="34" charset="0"/>
              </a:rPr>
              <a:t>47</a:t>
            </a:r>
            <a:endParaRPr lang="en-US" sz="3600" dirty="0">
              <a:latin typeface="Century Gothic" panose="020B0502020202020204" pitchFamily="34" charset="0"/>
            </a:endParaRPr>
          </a:p>
        </p:txBody>
      </p:sp>
      <p:sp>
        <p:nvSpPr>
          <p:cNvPr id="28" name="TextBox 27"/>
          <p:cNvSpPr txBox="1"/>
          <p:nvPr/>
        </p:nvSpPr>
        <p:spPr>
          <a:xfrm>
            <a:off x="4273300" y="3525929"/>
            <a:ext cx="1479596" cy="646331"/>
          </a:xfrm>
          <a:prstGeom prst="rect">
            <a:avLst/>
          </a:prstGeom>
          <a:noFill/>
        </p:spPr>
        <p:txBody>
          <a:bodyPr wrap="square" rtlCol="0">
            <a:spAutoFit/>
          </a:bodyPr>
          <a:lstStyle/>
          <a:p>
            <a:r>
              <a:rPr lang="en-US" sz="3600" dirty="0" smtClean="0">
                <a:latin typeface="Century Gothic" panose="020B0502020202020204" pitchFamily="34" charset="0"/>
              </a:rPr>
              <a:t> 5 R21</a:t>
            </a:r>
            <a:endParaRPr lang="en-US" sz="3600" dirty="0">
              <a:latin typeface="Century Gothic" panose="020B0502020202020204" pitchFamily="34" charset="0"/>
            </a:endParaRPr>
          </a:p>
        </p:txBody>
      </p:sp>
      <p:sp>
        <p:nvSpPr>
          <p:cNvPr id="3" name="Rounded Rectangular Callout 2"/>
          <p:cNvSpPr/>
          <p:nvPr/>
        </p:nvSpPr>
        <p:spPr>
          <a:xfrm>
            <a:off x="221673" y="1898073"/>
            <a:ext cx="1801091" cy="1457799"/>
          </a:xfrm>
          <a:prstGeom prst="wedgeRoundRectCallout">
            <a:avLst>
              <a:gd name="adj1" fmla="val 161272"/>
              <a:gd name="adj2" fmla="val -50594"/>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b="1" dirty="0" smtClean="0">
                <a:solidFill>
                  <a:schemeClr val="tx1"/>
                </a:solidFill>
              </a:rPr>
              <a:t>How did our estimate help us with the standard algorithm?</a:t>
            </a:r>
            <a:endParaRPr lang="en-US" sz="2000" b="1" dirty="0">
              <a:solidFill>
                <a:schemeClr val="tx1"/>
              </a:solidFill>
            </a:endParaRPr>
          </a:p>
        </p:txBody>
      </p:sp>
    </p:spTree>
    <p:extLst>
      <p:ext uri="{BB962C8B-B14F-4D97-AF65-F5344CB8AC3E}">
        <p14:creationId xmlns:p14="http://schemas.microsoft.com/office/powerpoint/2010/main" val="35164538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Horizontal)">
                                      <p:cBhvr>
                                        <p:cTn id="7" dur="5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900" decel="100000" fill="hold"/>
                                        <p:tgtEl>
                                          <p:spTgt spid="14"/>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down)">
                                      <p:cBhvr>
                                        <p:cTn id="20" dur="580">
                                          <p:stCondLst>
                                            <p:cond delay="0"/>
                                          </p:stCondLst>
                                        </p:cTn>
                                        <p:tgtEl>
                                          <p:spTgt spid="22"/>
                                        </p:tgtEl>
                                      </p:cBhvr>
                                    </p:animEffect>
                                    <p:anim calcmode="lin" valueType="num">
                                      <p:cBhvr>
                                        <p:cTn id="21"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26" dur="26">
                                          <p:stCondLst>
                                            <p:cond delay="650"/>
                                          </p:stCondLst>
                                        </p:cTn>
                                        <p:tgtEl>
                                          <p:spTgt spid="22"/>
                                        </p:tgtEl>
                                      </p:cBhvr>
                                      <p:to x="100000" y="60000"/>
                                    </p:animScale>
                                    <p:animScale>
                                      <p:cBhvr>
                                        <p:cTn id="27" dur="166" decel="50000">
                                          <p:stCondLst>
                                            <p:cond delay="676"/>
                                          </p:stCondLst>
                                        </p:cTn>
                                        <p:tgtEl>
                                          <p:spTgt spid="22"/>
                                        </p:tgtEl>
                                      </p:cBhvr>
                                      <p:to x="100000" y="100000"/>
                                    </p:animScale>
                                    <p:animScale>
                                      <p:cBhvr>
                                        <p:cTn id="28" dur="26">
                                          <p:stCondLst>
                                            <p:cond delay="1312"/>
                                          </p:stCondLst>
                                        </p:cTn>
                                        <p:tgtEl>
                                          <p:spTgt spid="22"/>
                                        </p:tgtEl>
                                      </p:cBhvr>
                                      <p:to x="100000" y="80000"/>
                                    </p:animScale>
                                    <p:animScale>
                                      <p:cBhvr>
                                        <p:cTn id="29" dur="166" decel="50000">
                                          <p:stCondLst>
                                            <p:cond delay="1338"/>
                                          </p:stCondLst>
                                        </p:cTn>
                                        <p:tgtEl>
                                          <p:spTgt spid="22"/>
                                        </p:tgtEl>
                                      </p:cBhvr>
                                      <p:to x="100000" y="100000"/>
                                    </p:animScale>
                                    <p:animScale>
                                      <p:cBhvr>
                                        <p:cTn id="30" dur="26">
                                          <p:stCondLst>
                                            <p:cond delay="1642"/>
                                          </p:stCondLst>
                                        </p:cTn>
                                        <p:tgtEl>
                                          <p:spTgt spid="22"/>
                                        </p:tgtEl>
                                      </p:cBhvr>
                                      <p:to x="100000" y="90000"/>
                                    </p:animScale>
                                    <p:animScale>
                                      <p:cBhvr>
                                        <p:cTn id="31" dur="166" decel="50000">
                                          <p:stCondLst>
                                            <p:cond delay="1668"/>
                                          </p:stCondLst>
                                        </p:cTn>
                                        <p:tgtEl>
                                          <p:spTgt spid="22"/>
                                        </p:tgtEl>
                                      </p:cBhvr>
                                      <p:to x="100000" y="100000"/>
                                    </p:animScale>
                                    <p:animScale>
                                      <p:cBhvr>
                                        <p:cTn id="32" dur="26">
                                          <p:stCondLst>
                                            <p:cond delay="1808"/>
                                          </p:stCondLst>
                                        </p:cTn>
                                        <p:tgtEl>
                                          <p:spTgt spid="22"/>
                                        </p:tgtEl>
                                      </p:cBhvr>
                                      <p:to x="100000" y="95000"/>
                                    </p:animScale>
                                    <p:animScale>
                                      <p:cBhvr>
                                        <p:cTn id="33" dur="166" decel="50000">
                                          <p:stCondLst>
                                            <p:cond delay="1834"/>
                                          </p:stCondLst>
                                        </p:cTn>
                                        <p:tgtEl>
                                          <p:spTgt spid="22"/>
                                        </p:tgtEl>
                                      </p:cBhvr>
                                      <p:to x="100000" y="100000"/>
                                    </p:animScale>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23"/>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16"/>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22" grpId="0" animBg="1"/>
      <p:bldP spid="27" grpId="0"/>
      <p:bldP spid="28" grpId="0"/>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5th Grade Module 2 – Lesson 21</a:t>
            </a:r>
            <a:endParaRPr lang="en-US" dirty="0"/>
          </a:p>
        </p:txBody>
      </p:sp>
      <p:sp>
        <p:nvSpPr>
          <p:cNvPr id="5" name="TextBox 4"/>
          <p:cNvSpPr txBox="1"/>
          <p:nvPr/>
        </p:nvSpPr>
        <p:spPr>
          <a:xfrm>
            <a:off x="0" y="34326"/>
            <a:ext cx="2287806" cy="369332"/>
          </a:xfrm>
          <a:prstGeom prst="rect">
            <a:avLst/>
          </a:prstGeom>
          <a:noFill/>
        </p:spPr>
        <p:txBody>
          <a:bodyPr wrap="none" rtlCol="0">
            <a:spAutoFit/>
          </a:bodyPr>
          <a:lstStyle/>
          <a:p>
            <a:r>
              <a:rPr lang="en-US" dirty="0" smtClean="0"/>
              <a:t>Concept Development</a:t>
            </a:r>
            <a:endParaRPr lang="en-US" dirty="0"/>
          </a:p>
        </p:txBody>
      </p:sp>
      <p:sp>
        <p:nvSpPr>
          <p:cNvPr id="6" name="Up Ribbon 5"/>
          <p:cNvSpPr/>
          <p:nvPr/>
        </p:nvSpPr>
        <p:spPr>
          <a:xfrm>
            <a:off x="2471197" y="160187"/>
            <a:ext cx="4278831" cy="949679"/>
          </a:xfrm>
          <a:prstGeom prst="ribbon2">
            <a:avLst>
              <a:gd name="adj1" fmla="val 16667"/>
              <a:gd name="adj2" fmla="val 6550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smtClean="0"/>
              <a:t>236 ÷ 39</a:t>
            </a:r>
            <a:endParaRPr lang="en-US" sz="3600" b="1" dirty="0"/>
          </a:p>
        </p:txBody>
      </p:sp>
      <p:sp>
        <p:nvSpPr>
          <p:cNvPr id="12" name="Oval Callout 11"/>
          <p:cNvSpPr/>
          <p:nvPr/>
        </p:nvSpPr>
        <p:spPr>
          <a:xfrm rot="631514">
            <a:off x="5894484" y="451300"/>
            <a:ext cx="3358631" cy="1859573"/>
          </a:xfrm>
          <a:prstGeom prst="wedgeEllipseCallout">
            <a:avLst>
              <a:gd name="adj1" fmla="val -42460"/>
              <a:gd name="adj2" fmla="val 53036"/>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400" b="1" dirty="0" smtClean="0"/>
              <a:t>Think on your own! How will you estimate?</a:t>
            </a:r>
            <a:endParaRPr lang="en-US" sz="2400" b="1" dirty="0"/>
          </a:p>
        </p:txBody>
      </p:sp>
      <p:sp>
        <p:nvSpPr>
          <p:cNvPr id="14" name="TextBox 13"/>
          <p:cNvSpPr txBox="1"/>
          <p:nvPr/>
        </p:nvSpPr>
        <p:spPr>
          <a:xfrm>
            <a:off x="2875255" y="1240280"/>
            <a:ext cx="2877641" cy="1077218"/>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3200" b="1" dirty="0" smtClean="0"/>
              <a:t> </a:t>
            </a:r>
            <a:r>
              <a:rPr lang="en-US" sz="3200" b="1" dirty="0"/>
              <a:t>≈ </a:t>
            </a:r>
            <a:r>
              <a:rPr lang="en-US" sz="3200" b="1" dirty="0" smtClean="0"/>
              <a:t>240 ÷ </a:t>
            </a:r>
            <a:r>
              <a:rPr lang="en-US" sz="3200" b="1" dirty="0"/>
              <a:t>4</a:t>
            </a:r>
            <a:r>
              <a:rPr lang="en-US" sz="3200" b="1" dirty="0" smtClean="0"/>
              <a:t>0</a:t>
            </a:r>
            <a:br>
              <a:rPr lang="en-US" sz="3200" b="1" dirty="0" smtClean="0"/>
            </a:br>
            <a:r>
              <a:rPr lang="en-US" sz="3200" b="1" dirty="0"/>
              <a:t>≈ </a:t>
            </a:r>
            <a:r>
              <a:rPr lang="en-US" sz="3200" b="1" dirty="0" smtClean="0"/>
              <a:t>6          </a:t>
            </a:r>
            <a:endParaRPr lang="en-US" sz="3200" dirty="0" smtClean="0"/>
          </a:p>
        </p:txBody>
      </p:sp>
      <p:grpSp>
        <p:nvGrpSpPr>
          <p:cNvPr id="16" name="Group 15"/>
          <p:cNvGrpSpPr/>
          <p:nvPr/>
        </p:nvGrpSpPr>
        <p:grpSpPr>
          <a:xfrm>
            <a:off x="3806327" y="4172260"/>
            <a:ext cx="1646902" cy="698969"/>
            <a:chOff x="7573877" y="2679703"/>
            <a:chExt cx="1311010" cy="665039"/>
          </a:xfrm>
        </p:grpSpPr>
        <p:cxnSp>
          <p:nvCxnSpPr>
            <p:cNvPr id="20" name="Straight Connector 19"/>
            <p:cNvCxnSpPr/>
            <p:nvPr/>
          </p:nvCxnSpPr>
          <p:spPr>
            <a:xfrm flipV="1">
              <a:off x="7573877" y="2679703"/>
              <a:ext cx="1311010" cy="11651"/>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V="1">
              <a:off x="7573877" y="2679704"/>
              <a:ext cx="0" cy="66503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22" name="TextBox 21"/>
          <p:cNvSpPr txBox="1"/>
          <p:nvPr/>
        </p:nvSpPr>
        <p:spPr>
          <a:xfrm>
            <a:off x="2419037" y="2845577"/>
            <a:ext cx="4731657" cy="646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3600" u="sng" dirty="0" smtClean="0">
                <a:latin typeface="Century Gothic" pitchFamily="34" charset="0"/>
              </a:rPr>
              <a:t>Standard Algorithm</a:t>
            </a:r>
            <a:endParaRPr lang="en-US" sz="3600" dirty="0">
              <a:latin typeface="Century Gothic" pitchFamily="34" charset="0"/>
            </a:endParaRPr>
          </a:p>
        </p:txBody>
      </p:sp>
      <p:grpSp>
        <p:nvGrpSpPr>
          <p:cNvPr id="23" name="Group 22"/>
          <p:cNvGrpSpPr/>
          <p:nvPr/>
        </p:nvGrpSpPr>
        <p:grpSpPr>
          <a:xfrm>
            <a:off x="3500816" y="4224897"/>
            <a:ext cx="1626518" cy="1765871"/>
            <a:chOff x="4109264" y="2564112"/>
            <a:chExt cx="1626518" cy="1765871"/>
          </a:xfrm>
        </p:grpSpPr>
        <p:sp>
          <p:nvSpPr>
            <p:cNvPr id="24" name="TextBox 23"/>
            <p:cNvSpPr txBox="1"/>
            <p:nvPr/>
          </p:nvSpPr>
          <p:spPr>
            <a:xfrm>
              <a:off x="4476998" y="2564112"/>
              <a:ext cx="1258784" cy="646331"/>
            </a:xfrm>
            <a:prstGeom prst="rect">
              <a:avLst/>
            </a:prstGeom>
            <a:noFill/>
          </p:spPr>
          <p:txBody>
            <a:bodyPr wrap="square" rtlCol="0">
              <a:spAutoFit/>
            </a:bodyPr>
            <a:lstStyle/>
            <a:p>
              <a:r>
                <a:rPr lang="en-US" sz="3600" dirty="0" smtClean="0">
                  <a:latin typeface="Century Gothic" panose="020B0502020202020204" pitchFamily="34" charset="0"/>
                </a:rPr>
                <a:t>236</a:t>
              </a:r>
              <a:endParaRPr lang="en-US" sz="3600" dirty="0">
                <a:latin typeface="Century Gothic" panose="020B0502020202020204" pitchFamily="34" charset="0"/>
              </a:endParaRPr>
            </a:p>
          </p:txBody>
        </p:sp>
        <p:sp>
          <p:nvSpPr>
            <p:cNvPr id="25" name="TextBox 24"/>
            <p:cNvSpPr txBox="1"/>
            <p:nvPr/>
          </p:nvSpPr>
          <p:spPr>
            <a:xfrm>
              <a:off x="4109264" y="3152886"/>
              <a:ext cx="1590893" cy="646331"/>
            </a:xfrm>
            <a:prstGeom prst="rect">
              <a:avLst/>
            </a:prstGeom>
            <a:noFill/>
          </p:spPr>
          <p:txBody>
            <a:bodyPr wrap="square" rtlCol="0">
              <a:spAutoFit/>
            </a:bodyPr>
            <a:lstStyle/>
            <a:p>
              <a:r>
                <a:rPr lang="en-US" sz="3600" dirty="0" smtClean="0">
                  <a:latin typeface="Century Gothic" panose="020B0502020202020204" pitchFamily="34" charset="0"/>
                </a:rPr>
                <a:t>  </a:t>
              </a:r>
              <a:r>
                <a:rPr lang="en-US" sz="3600" u="sng" dirty="0" smtClean="0">
                  <a:latin typeface="Century Gothic" panose="020B0502020202020204" pitchFamily="34" charset="0"/>
                </a:rPr>
                <a:t>-234</a:t>
              </a:r>
              <a:endParaRPr lang="en-US" sz="3600" u="sng" dirty="0">
                <a:latin typeface="Century Gothic" panose="020B0502020202020204" pitchFamily="34" charset="0"/>
              </a:endParaRPr>
            </a:p>
          </p:txBody>
        </p:sp>
        <p:sp>
          <p:nvSpPr>
            <p:cNvPr id="26" name="TextBox 25"/>
            <p:cNvSpPr txBox="1"/>
            <p:nvPr/>
          </p:nvSpPr>
          <p:spPr>
            <a:xfrm>
              <a:off x="4780713" y="3683652"/>
              <a:ext cx="818408" cy="646331"/>
            </a:xfrm>
            <a:prstGeom prst="rect">
              <a:avLst/>
            </a:prstGeom>
            <a:noFill/>
          </p:spPr>
          <p:txBody>
            <a:bodyPr wrap="square" rtlCol="0">
              <a:spAutoFit/>
            </a:bodyPr>
            <a:lstStyle/>
            <a:p>
              <a:r>
                <a:rPr lang="en-US" sz="3600" dirty="0">
                  <a:latin typeface="Century Gothic" panose="020B0502020202020204" pitchFamily="34" charset="0"/>
                </a:rPr>
                <a:t>  </a:t>
              </a:r>
              <a:r>
                <a:rPr lang="en-US" sz="3600" dirty="0" smtClean="0">
                  <a:latin typeface="Century Gothic" panose="020B0502020202020204" pitchFamily="34" charset="0"/>
                </a:rPr>
                <a:t>2</a:t>
              </a:r>
              <a:endParaRPr lang="en-US" sz="3600" dirty="0">
                <a:latin typeface="Century Gothic" panose="020B0502020202020204" pitchFamily="34" charset="0"/>
              </a:endParaRPr>
            </a:p>
          </p:txBody>
        </p:sp>
      </p:grpSp>
      <p:sp>
        <p:nvSpPr>
          <p:cNvPr id="27" name="TextBox 26"/>
          <p:cNvSpPr txBox="1"/>
          <p:nvPr/>
        </p:nvSpPr>
        <p:spPr>
          <a:xfrm>
            <a:off x="3050142" y="4200621"/>
            <a:ext cx="818408" cy="646331"/>
          </a:xfrm>
          <a:prstGeom prst="rect">
            <a:avLst/>
          </a:prstGeom>
          <a:noFill/>
        </p:spPr>
        <p:txBody>
          <a:bodyPr wrap="square" rtlCol="0">
            <a:spAutoFit/>
          </a:bodyPr>
          <a:lstStyle/>
          <a:p>
            <a:r>
              <a:rPr lang="en-US" sz="3600" dirty="0" smtClean="0">
                <a:latin typeface="Century Gothic" panose="020B0502020202020204" pitchFamily="34" charset="0"/>
              </a:rPr>
              <a:t>39</a:t>
            </a:r>
            <a:endParaRPr lang="en-US" sz="3600" dirty="0">
              <a:latin typeface="Century Gothic" panose="020B0502020202020204" pitchFamily="34" charset="0"/>
            </a:endParaRPr>
          </a:p>
        </p:txBody>
      </p:sp>
      <p:sp>
        <p:nvSpPr>
          <p:cNvPr id="28" name="TextBox 27"/>
          <p:cNvSpPr txBox="1"/>
          <p:nvPr/>
        </p:nvSpPr>
        <p:spPr>
          <a:xfrm>
            <a:off x="4273300" y="3525929"/>
            <a:ext cx="1479596" cy="646331"/>
          </a:xfrm>
          <a:prstGeom prst="rect">
            <a:avLst/>
          </a:prstGeom>
          <a:noFill/>
        </p:spPr>
        <p:txBody>
          <a:bodyPr wrap="square" rtlCol="0">
            <a:spAutoFit/>
          </a:bodyPr>
          <a:lstStyle/>
          <a:p>
            <a:r>
              <a:rPr lang="en-US" sz="3600" dirty="0" smtClean="0">
                <a:latin typeface="Century Gothic" panose="020B0502020202020204" pitchFamily="34" charset="0"/>
              </a:rPr>
              <a:t> 6 R2</a:t>
            </a:r>
            <a:endParaRPr lang="en-US" sz="3600" dirty="0">
              <a:latin typeface="Century Gothic" panose="020B0502020202020204" pitchFamily="34" charset="0"/>
            </a:endParaRPr>
          </a:p>
        </p:txBody>
      </p:sp>
      <p:sp>
        <p:nvSpPr>
          <p:cNvPr id="3" name="Rounded Rectangular Callout 2"/>
          <p:cNvSpPr/>
          <p:nvPr/>
        </p:nvSpPr>
        <p:spPr>
          <a:xfrm>
            <a:off x="221673" y="1898073"/>
            <a:ext cx="1801091" cy="1457799"/>
          </a:xfrm>
          <a:prstGeom prst="wedgeRoundRectCallout">
            <a:avLst>
              <a:gd name="adj1" fmla="val 161272"/>
              <a:gd name="adj2" fmla="val -50594"/>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b="1" dirty="0" smtClean="0">
                <a:solidFill>
                  <a:schemeClr val="tx1"/>
                </a:solidFill>
              </a:rPr>
              <a:t>How did our estimate help us with the standard algorithm?</a:t>
            </a:r>
            <a:endParaRPr lang="en-US" sz="2000" b="1" dirty="0">
              <a:solidFill>
                <a:schemeClr val="tx1"/>
              </a:solidFill>
            </a:endParaRPr>
          </a:p>
        </p:txBody>
      </p:sp>
      <p:sp>
        <p:nvSpPr>
          <p:cNvPr id="18" name="Rounded Rectangular Callout 17"/>
          <p:cNvSpPr/>
          <p:nvPr/>
        </p:nvSpPr>
        <p:spPr>
          <a:xfrm>
            <a:off x="374072" y="4142329"/>
            <a:ext cx="2272146" cy="2078362"/>
          </a:xfrm>
          <a:prstGeom prst="wedgeRoundRectCallout">
            <a:avLst>
              <a:gd name="adj1" fmla="val 49734"/>
              <a:gd name="adj2" fmla="val -39190"/>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200" b="1" dirty="0" smtClean="0">
                <a:solidFill>
                  <a:schemeClr val="tx1"/>
                </a:solidFill>
              </a:rPr>
              <a:t>What is the difference between our estimate and our actual answer</a:t>
            </a:r>
            <a:r>
              <a:rPr lang="en-US" sz="2000" b="1" dirty="0" smtClean="0">
                <a:solidFill>
                  <a:schemeClr val="tx1"/>
                </a:solidFill>
              </a:rPr>
              <a:t>?</a:t>
            </a:r>
            <a:endParaRPr lang="en-US" sz="2000" b="1" dirty="0">
              <a:solidFill>
                <a:schemeClr val="tx1"/>
              </a:solidFill>
            </a:endParaRPr>
          </a:p>
        </p:txBody>
      </p:sp>
    </p:spTree>
    <p:extLst>
      <p:ext uri="{BB962C8B-B14F-4D97-AF65-F5344CB8AC3E}">
        <p14:creationId xmlns:p14="http://schemas.microsoft.com/office/powerpoint/2010/main" val="9729924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Horizontal)">
                                      <p:cBhvr>
                                        <p:cTn id="7" dur="5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900" decel="100000" fill="hold"/>
                                        <p:tgtEl>
                                          <p:spTgt spid="14"/>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down)">
                                      <p:cBhvr>
                                        <p:cTn id="20" dur="580">
                                          <p:stCondLst>
                                            <p:cond delay="0"/>
                                          </p:stCondLst>
                                        </p:cTn>
                                        <p:tgtEl>
                                          <p:spTgt spid="22"/>
                                        </p:tgtEl>
                                      </p:cBhvr>
                                    </p:animEffect>
                                    <p:anim calcmode="lin" valueType="num">
                                      <p:cBhvr>
                                        <p:cTn id="21"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26" dur="26">
                                          <p:stCondLst>
                                            <p:cond delay="650"/>
                                          </p:stCondLst>
                                        </p:cTn>
                                        <p:tgtEl>
                                          <p:spTgt spid="22"/>
                                        </p:tgtEl>
                                      </p:cBhvr>
                                      <p:to x="100000" y="60000"/>
                                    </p:animScale>
                                    <p:animScale>
                                      <p:cBhvr>
                                        <p:cTn id="27" dur="166" decel="50000">
                                          <p:stCondLst>
                                            <p:cond delay="676"/>
                                          </p:stCondLst>
                                        </p:cTn>
                                        <p:tgtEl>
                                          <p:spTgt spid="22"/>
                                        </p:tgtEl>
                                      </p:cBhvr>
                                      <p:to x="100000" y="100000"/>
                                    </p:animScale>
                                    <p:animScale>
                                      <p:cBhvr>
                                        <p:cTn id="28" dur="26">
                                          <p:stCondLst>
                                            <p:cond delay="1312"/>
                                          </p:stCondLst>
                                        </p:cTn>
                                        <p:tgtEl>
                                          <p:spTgt spid="22"/>
                                        </p:tgtEl>
                                      </p:cBhvr>
                                      <p:to x="100000" y="80000"/>
                                    </p:animScale>
                                    <p:animScale>
                                      <p:cBhvr>
                                        <p:cTn id="29" dur="166" decel="50000">
                                          <p:stCondLst>
                                            <p:cond delay="1338"/>
                                          </p:stCondLst>
                                        </p:cTn>
                                        <p:tgtEl>
                                          <p:spTgt spid="22"/>
                                        </p:tgtEl>
                                      </p:cBhvr>
                                      <p:to x="100000" y="100000"/>
                                    </p:animScale>
                                    <p:animScale>
                                      <p:cBhvr>
                                        <p:cTn id="30" dur="26">
                                          <p:stCondLst>
                                            <p:cond delay="1642"/>
                                          </p:stCondLst>
                                        </p:cTn>
                                        <p:tgtEl>
                                          <p:spTgt spid="22"/>
                                        </p:tgtEl>
                                      </p:cBhvr>
                                      <p:to x="100000" y="90000"/>
                                    </p:animScale>
                                    <p:animScale>
                                      <p:cBhvr>
                                        <p:cTn id="31" dur="166" decel="50000">
                                          <p:stCondLst>
                                            <p:cond delay="1668"/>
                                          </p:stCondLst>
                                        </p:cTn>
                                        <p:tgtEl>
                                          <p:spTgt spid="22"/>
                                        </p:tgtEl>
                                      </p:cBhvr>
                                      <p:to x="100000" y="100000"/>
                                    </p:animScale>
                                    <p:animScale>
                                      <p:cBhvr>
                                        <p:cTn id="32" dur="26">
                                          <p:stCondLst>
                                            <p:cond delay="1808"/>
                                          </p:stCondLst>
                                        </p:cTn>
                                        <p:tgtEl>
                                          <p:spTgt spid="22"/>
                                        </p:tgtEl>
                                      </p:cBhvr>
                                      <p:to x="100000" y="95000"/>
                                    </p:animScale>
                                    <p:animScale>
                                      <p:cBhvr>
                                        <p:cTn id="33" dur="166" decel="50000">
                                          <p:stCondLst>
                                            <p:cond delay="1834"/>
                                          </p:stCondLst>
                                        </p:cTn>
                                        <p:tgtEl>
                                          <p:spTgt spid="22"/>
                                        </p:tgtEl>
                                      </p:cBhvr>
                                      <p:to x="100000" y="100000"/>
                                    </p:animScale>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23"/>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16"/>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22" grpId="0" animBg="1"/>
      <p:bldP spid="27" grpId="0"/>
      <p:bldP spid="28" grpId="0"/>
      <p:bldP spid="3" grpId="0" animBg="1"/>
      <p:bldP spid="1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405</TotalTime>
  <Words>569</Words>
  <Application>Microsoft Macintosh PowerPoint</Application>
  <PresentationFormat>On-screen Show (4:3)</PresentationFormat>
  <Paragraphs>174</Paragraphs>
  <Slides>14</Slides>
  <Notes>14</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Lesson 21: I can divide two and three digit dividends by two digit divisors with single digit quotients and make connections to a written method.</vt:lpstr>
      <vt:lpstr>Divide by Two Digit Numbers</vt:lpstr>
      <vt:lpstr>Divide by Two Digit Numbers</vt:lpstr>
      <vt:lpstr>Divide by Two Digit Numbers</vt:lpstr>
      <vt:lpstr>Divide by Two Digit Numbers</vt:lpstr>
      <vt:lpstr>Application Problem</vt:lpstr>
      <vt:lpstr>Solution</vt:lpstr>
      <vt:lpstr>PowerPoint Presentation</vt:lpstr>
      <vt:lpstr>PowerPoint Presentation</vt:lpstr>
      <vt:lpstr>PowerPoint Presentation</vt:lpstr>
      <vt:lpstr>PowerPoint Presentation</vt:lpstr>
      <vt:lpstr>Get Ready to Complete the Problem Set on Your Own!</vt:lpstr>
      <vt:lpstr>PowerPoint Presentation</vt:lpstr>
      <vt:lpstr>PowerPoint Presentation</vt:lpstr>
    </vt:vector>
  </TitlesOfParts>
  <Company>Mamaroneck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17: I can use basic facts to estimate quotients with two-digit divisors.</dc:title>
  <dc:creator>Leigh-Ann Pieragostini</dc:creator>
  <cp:lastModifiedBy>Leigh-Ann Pieragostini</cp:lastModifiedBy>
  <cp:revision>83</cp:revision>
  <dcterms:created xsi:type="dcterms:W3CDTF">2013-12-02T02:08:31Z</dcterms:created>
  <dcterms:modified xsi:type="dcterms:W3CDTF">2014-08-16T03:13:26Z</dcterms:modified>
</cp:coreProperties>
</file>